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78" r:id="rId6"/>
    <p:sldId id="260" r:id="rId7"/>
    <p:sldId id="261" r:id="rId8"/>
    <p:sldId id="276" r:id="rId9"/>
    <p:sldId id="277" r:id="rId10"/>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Montserrat Classic" pitchFamily="2" charset="77"/>
      <p:regular r:id="rId16"/>
    </p:embeddedFont>
    <p:embeddedFont>
      <p:font typeface="Montserrat Classic Bold" pitchFamily="2" charset="77"/>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53" autoAdjust="0"/>
    <p:restoredTop sz="78367" autoAdjust="0"/>
  </p:normalViewPr>
  <p:slideViewPr>
    <p:cSldViewPr>
      <p:cViewPr>
        <p:scale>
          <a:sx n="54" d="100"/>
          <a:sy n="54" d="100"/>
        </p:scale>
        <p:origin x="720" y="5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Breast cancer stands as the most common malignancy afflicting women worldwide, accounting for 30% of all female cancers. 1.5 million women are diagnosed with breast cancer each year, and 500,000 women die from this disease in the world.  While the death rate has reduced over the previous 30 years, this condition has become more prevalent. The challenge lies in the complexity of breast cancer;</a:t>
            </a:r>
          </a:p>
          <a:p>
            <a:endParaRPr lang="en-US" dirty="0"/>
          </a:p>
          <a:p>
            <a:r>
              <a:rPr lang="en-US" dirty="0"/>
              <a:t>https://</a:t>
            </a:r>
            <a:r>
              <a:rPr lang="en-US" dirty="0" err="1"/>
              <a:t>www.breastcancer.org</a:t>
            </a:r>
            <a:r>
              <a:rPr lang="en-US" dirty="0"/>
              <a:t>/facts-statistics </a:t>
            </a:r>
          </a:p>
          <a:p>
            <a:endParaRPr lang="en-US" dirty="0"/>
          </a:p>
          <a:p>
            <a:r>
              <a:rPr lang="en-US" dirty="0"/>
              <a:t>Generalized Treatment Protocols: Conventional treatment plans are usually based on broad categories such as cancer stage or type </a:t>
            </a:r>
          </a:p>
          <a:p>
            <a:endParaRPr lang="en-US" dirty="0"/>
          </a:p>
          <a:p>
            <a:r>
              <a:rPr lang="en-US" dirty="0"/>
              <a:t>Limited Predictive Capacity: Existing prediction models for cancer recurrence often do not integrate a wide range of variables, potentially leading to suboptimal treatment decisions.</a:t>
            </a:r>
          </a:p>
          <a:p>
            <a:endParaRPr lang="en-US" dirty="0"/>
          </a:p>
          <a:p>
            <a:r>
              <a:rPr lang="en-US" dirty="0"/>
              <a:t>Inadequate Personalization: The current clinical approach may not sufficiently consider demographic factors such as race or age, which can influence both the biology of the cancer and the patient’s response to treatment.</a:t>
            </a:r>
          </a:p>
          <a:p>
            <a:endParaRPr lang="en-US" dirty="0"/>
          </a:p>
          <a:p>
            <a:r>
              <a:rPr lang="en-US" dirty="0"/>
              <a:t>As a result, the created simple to use website that aims to:</a:t>
            </a:r>
          </a:p>
          <a:p>
            <a:endParaRPr lang="en-US" dirty="0"/>
          </a:p>
          <a:p>
            <a:r>
              <a:rPr lang="en-US" dirty="0"/>
              <a:t>1. Accurately predict the benignity and malignancy of a given patient given the medical record</a:t>
            </a:r>
          </a:p>
          <a:p>
            <a:r>
              <a:rPr lang="en-US" dirty="0"/>
              <a:t>   </a:t>
            </a:r>
          </a:p>
          <a:p>
            <a:r>
              <a:rPr lang="en-US" dirty="0"/>
              <a:t>2. To flag potential cancer recurrences, empowering patients and physicians to steer towards early intervention and preventative care. </a:t>
            </a:r>
          </a:p>
          <a:p>
            <a:endParaRPr lang="en-US" dirty="0"/>
          </a:p>
          <a:p>
            <a:r>
              <a:rPr lang="en-US" dirty="0"/>
              <a:t>3. Develop a supportive online hub, offering breast cancer resources, patient networking, and guidance to empower informed decision-making and community connection.</a:t>
            </a:r>
          </a:p>
          <a:p>
            <a:endParaRPr lang="en-US" dirty="0"/>
          </a:p>
          <a:p>
            <a:r>
              <a:rPr lang="en-US" dirty="0"/>
              <a:t>4. Spreading awareness about breast cancer and help detect it at an early stage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176835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dirty="0"/>
          </a:p>
          <a:p>
            <a:r>
              <a:rPr lang="en-US" dirty="0"/>
              <a:t>1. **Subscription Fees for Healthcare Providers**: Healthcare professionals can subscribe to the service for a monthly or annual fee. This subscription would grant them access to the predictive analytics tool, enhancing their ability to make informed treatment decisions.</a:t>
            </a:r>
          </a:p>
          <a:p>
            <a:endParaRPr lang="en-US" dirty="0"/>
          </a:p>
          <a:p>
            <a:r>
              <a:rPr lang="en-US" dirty="0"/>
              <a:t>2. **Licensing to Insurance Companies**: Insurance companies can license the platform to help them identify cost-effective treatment plans and reduce unnecessary medical interventions. This could involve a flat licensing fee or a variable fee based on the number of patients served.</a:t>
            </a:r>
          </a:p>
          <a:p>
            <a:endParaRPr lang="en-US" dirty="0"/>
          </a:p>
          <a:p>
            <a:r>
              <a:rPr lang="en-US" dirty="0"/>
              <a:t>3. **Partnerships and Collaborations**: Strategic partnerships with health tech companies, educational institutions, and non-profits can open up additional revenue channels through collaborative projects, grants, and shared initiatives.</a:t>
            </a:r>
          </a:p>
          <a:p>
            <a:endParaRPr lang="en-US" dirty="0"/>
          </a:p>
          <a:p>
            <a:r>
              <a:rPr lang="en-US" dirty="0"/>
              <a:t>Patient Empowerment:</a:t>
            </a:r>
          </a:p>
          <a:p>
            <a:r>
              <a:rPr lang="en-US" dirty="0"/>
              <a:t>Enhanced understanding and involvement in their treatment journey, leading to better adherence and satisfaction.</a:t>
            </a:r>
          </a:p>
          <a:p>
            <a:r>
              <a:rPr lang="en-US" dirty="0"/>
              <a:t>Increased accessibility to sophisticated predictive tools, regardless of geographic location or socioeconomic status.</a:t>
            </a:r>
          </a:p>
          <a:p>
            <a:endParaRPr lang="en-US" dirty="0"/>
          </a:p>
          <a:p>
            <a:r>
              <a:rPr lang="en-US" dirty="0"/>
              <a:t>Healthcare System Efficiency:</a:t>
            </a:r>
          </a:p>
          <a:p>
            <a:r>
              <a:rPr lang="en-US" dirty="0"/>
              <a:t>More accurate predictions can lead to more efficient resource allocation and reduced healthcare costs.</a:t>
            </a:r>
          </a:p>
          <a:p>
            <a:r>
              <a:rPr lang="en-US" dirty="0"/>
              <a:t>Potential reduction in the overall burden of breast cancer on healthcare systems.</a:t>
            </a:r>
          </a:p>
          <a:p>
            <a:endParaRPr lang="en-US" dirty="0"/>
          </a:p>
          <a:p>
            <a:r>
              <a:rPr lang="en-US" dirty="0"/>
              <a:t>Educational Advancement:</a:t>
            </a:r>
          </a:p>
          <a:p>
            <a:r>
              <a:rPr lang="en-US" dirty="0"/>
              <a:t>The platform serves as an invaluable resource for educating patients, caregivers, and the public about breast cancer.</a:t>
            </a:r>
          </a:p>
          <a:p>
            <a:r>
              <a:rPr lang="en-US" dirty="0"/>
              <a:t>Facilitates informed decision-making and raises awareness about the importance of personalized medicine.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  </a:t>
            </a:r>
          </a:p>
          <a:p>
            <a:r>
              <a:rPr lang="en-US" dirty="0"/>
              <a:t>  - **User Engagement**: Track monthly active users, session durations, and return visits.</a:t>
            </a:r>
          </a:p>
          <a:p>
            <a:r>
              <a:rPr lang="en-US" dirty="0"/>
              <a:t>   - **Clinical Outcomes**: Monitor feedback from healthcare professionals regarding treatment outcomes and patient improvements.</a:t>
            </a:r>
          </a:p>
          <a:p>
            <a:r>
              <a:rPr lang="en-US" dirty="0"/>
              <a:t> - **Data Security**: Handling sensitive medical data requires robust security protocols to prevent breaches</a:t>
            </a:r>
          </a:p>
          <a:p>
            <a:r>
              <a:rPr lang="en-US" dirty="0"/>
              <a:t>   - **Model Accuracy**: Ensuring that predictive models remain accurate and relevant as new research and data become available.</a:t>
            </a:r>
          </a:p>
          <a:p>
            <a:r>
              <a:rPr lang="en-US" dirty="0"/>
              <a:t>   - **Development &amp; Maintenance**: Initial investment in developing the platform, ongoing costs for maintaining and updating the website, predictive models, and security measures.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2.sv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3" Type="http://schemas.openxmlformats.org/officeDocument/2006/relationships/image" Target="../media/image27.svg"/><Relationship Id="rId18" Type="http://schemas.openxmlformats.org/officeDocument/2006/relationships/image" Target="../media/image14.png"/><Relationship Id="rId26" Type="http://schemas.openxmlformats.org/officeDocument/2006/relationships/image" Target="../media/image36.png"/><Relationship Id="rId3" Type="http://schemas.openxmlformats.org/officeDocument/2006/relationships/image" Target="../media/image2.svg"/><Relationship Id="rId21" Type="http://schemas.openxmlformats.org/officeDocument/2006/relationships/image" Target="../media/image13.svg"/><Relationship Id="rId7" Type="http://schemas.openxmlformats.org/officeDocument/2006/relationships/image" Target="../media/image21.svg"/><Relationship Id="rId12" Type="http://schemas.openxmlformats.org/officeDocument/2006/relationships/image" Target="../media/image26.png"/><Relationship Id="rId17" Type="http://schemas.openxmlformats.org/officeDocument/2006/relationships/image" Target="../media/image31.svg"/><Relationship Id="rId25" Type="http://schemas.openxmlformats.org/officeDocument/2006/relationships/image" Target="../media/image35.svg"/><Relationship Id="rId33" Type="http://schemas.openxmlformats.org/officeDocument/2006/relationships/image" Target="../media/image4.svg"/><Relationship Id="rId2" Type="http://schemas.openxmlformats.org/officeDocument/2006/relationships/image" Target="../media/image1.png"/><Relationship Id="rId16" Type="http://schemas.openxmlformats.org/officeDocument/2006/relationships/image" Target="../media/image30.png"/><Relationship Id="rId20" Type="http://schemas.openxmlformats.org/officeDocument/2006/relationships/image" Target="../media/image12.png"/><Relationship Id="rId29"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svg"/><Relationship Id="rId24" Type="http://schemas.openxmlformats.org/officeDocument/2006/relationships/image" Target="../media/image34.png"/><Relationship Id="rId32" Type="http://schemas.openxmlformats.org/officeDocument/2006/relationships/image" Target="../media/image3.png"/><Relationship Id="rId5" Type="http://schemas.openxmlformats.org/officeDocument/2006/relationships/image" Target="../media/image19.svg"/><Relationship Id="rId15" Type="http://schemas.openxmlformats.org/officeDocument/2006/relationships/image" Target="../media/image29.svg"/><Relationship Id="rId23" Type="http://schemas.openxmlformats.org/officeDocument/2006/relationships/image" Target="../media/image33.svg"/><Relationship Id="rId28" Type="http://schemas.openxmlformats.org/officeDocument/2006/relationships/image" Target="../media/image38.png"/><Relationship Id="rId10" Type="http://schemas.openxmlformats.org/officeDocument/2006/relationships/image" Target="../media/image24.png"/><Relationship Id="rId19" Type="http://schemas.openxmlformats.org/officeDocument/2006/relationships/image" Target="../media/image15.svg"/><Relationship Id="rId31" Type="http://schemas.openxmlformats.org/officeDocument/2006/relationships/image" Target="../media/image41.sv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 Id="rId22" Type="http://schemas.openxmlformats.org/officeDocument/2006/relationships/image" Target="../media/image32.png"/><Relationship Id="rId27" Type="http://schemas.openxmlformats.org/officeDocument/2006/relationships/image" Target="../media/image37.svg"/><Relationship Id="rId30" Type="http://schemas.openxmlformats.org/officeDocument/2006/relationships/image" Target="../media/image40.png"/><Relationship Id="rId8"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BDFE"/>
        </a:solidFill>
        <a:effectLst/>
      </p:bgPr>
    </p:bg>
    <p:spTree>
      <p:nvGrpSpPr>
        <p:cNvPr id="1" name=""/>
        <p:cNvGrpSpPr/>
        <p:nvPr/>
      </p:nvGrpSpPr>
      <p:grpSpPr>
        <a:xfrm>
          <a:off x="0" y="0"/>
          <a:ext cx="0" cy="0"/>
          <a:chOff x="0" y="0"/>
          <a:chExt cx="0" cy="0"/>
        </a:xfrm>
      </p:grpSpPr>
      <p:sp>
        <p:nvSpPr>
          <p:cNvPr id="2" name="Freeform 2"/>
          <p:cNvSpPr/>
          <p:nvPr/>
        </p:nvSpPr>
        <p:spPr>
          <a:xfrm rot="2378823">
            <a:off x="7107984" y="658294"/>
            <a:ext cx="10121550" cy="8970413"/>
          </a:xfrm>
          <a:custGeom>
            <a:avLst/>
            <a:gdLst/>
            <a:ahLst/>
            <a:cxnLst/>
            <a:rect l="l" t="t" r="r" b="b"/>
            <a:pathLst>
              <a:path w="19917124" h="12217753">
                <a:moveTo>
                  <a:pt x="0" y="0"/>
                </a:moveTo>
                <a:lnTo>
                  <a:pt x="19917124" y="0"/>
                </a:lnTo>
                <a:lnTo>
                  <a:pt x="19917124" y="12217753"/>
                </a:lnTo>
                <a:lnTo>
                  <a:pt x="0" y="12217753"/>
                </a:lnTo>
                <a:lnTo>
                  <a:pt x="0" y="0"/>
                </a:lnTo>
                <a:close/>
              </a:path>
            </a:pathLst>
          </a:custGeom>
          <a:blipFill>
            <a:blip r:embed="rId2">
              <a:extLst>
                <a:ext uri="{96DAC541-7B7A-43D3-8B79-37D633B846F1}">
                  <asvg:svgBlip xmlns:asvg="http://schemas.microsoft.com/office/drawing/2016/SVG/main" r:embed="rId3"/>
                </a:ext>
              </a:extLst>
            </a:blip>
            <a:stretch>
              <a:fillRect t="-152015" b="-48856"/>
            </a:stretch>
          </a:blipFill>
        </p:spPr>
        <p:txBody>
          <a:bodyPr/>
          <a:lstStyle/>
          <a:p>
            <a:endParaRPr lang="en-US"/>
          </a:p>
        </p:txBody>
      </p:sp>
      <p:grpSp>
        <p:nvGrpSpPr>
          <p:cNvPr id="3" name="Group 3"/>
          <p:cNvGrpSpPr/>
          <p:nvPr/>
        </p:nvGrpSpPr>
        <p:grpSpPr>
          <a:xfrm>
            <a:off x="1112080" y="7642747"/>
            <a:ext cx="18105418" cy="1925317"/>
            <a:chOff x="0" y="0"/>
            <a:chExt cx="4768505" cy="507079"/>
          </a:xfrm>
        </p:grpSpPr>
        <p:sp>
          <p:nvSpPr>
            <p:cNvPr id="4" name="Freeform 4"/>
            <p:cNvSpPr/>
            <p:nvPr/>
          </p:nvSpPr>
          <p:spPr>
            <a:xfrm>
              <a:off x="0" y="0"/>
              <a:ext cx="4768505" cy="507079"/>
            </a:xfrm>
            <a:custGeom>
              <a:avLst/>
              <a:gdLst/>
              <a:ahLst/>
              <a:cxnLst/>
              <a:rect l="l" t="t" r="r" b="b"/>
              <a:pathLst>
                <a:path w="4768505" h="507079">
                  <a:moveTo>
                    <a:pt x="21808" y="0"/>
                  </a:moveTo>
                  <a:lnTo>
                    <a:pt x="4746697" y="0"/>
                  </a:lnTo>
                  <a:cubicBezTo>
                    <a:pt x="4752481" y="0"/>
                    <a:pt x="4758028" y="2298"/>
                    <a:pt x="4762118" y="6387"/>
                  </a:cubicBezTo>
                  <a:cubicBezTo>
                    <a:pt x="4766208" y="10477"/>
                    <a:pt x="4768505" y="16024"/>
                    <a:pt x="4768505" y="21808"/>
                  </a:cubicBezTo>
                  <a:lnTo>
                    <a:pt x="4768505" y="485272"/>
                  </a:lnTo>
                  <a:cubicBezTo>
                    <a:pt x="4768505" y="497316"/>
                    <a:pt x="4758741" y="507079"/>
                    <a:pt x="4746697" y="507079"/>
                  </a:cubicBezTo>
                  <a:lnTo>
                    <a:pt x="21808" y="507079"/>
                  </a:lnTo>
                  <a:cubicBezTo>
                    <a:pt x="9764" y="507079"/>
                    <a:pt x="0" y="497316"/>
                    <a:pt x="0" y="485272"/>
                  </a:cubicBezTo>
                  <a:lnTo>
                    <a:pt x="0" y="21808"/>
                  </a:lnTo>
                  <a:cubicBezTo>
                    <a:pt x="0" y="9764"/>
                    <a:pt x="9764" y="0"/>
                    <a:pt x="21808" y="0"/>
                  </a:cubicBezTo>
                  <a:close/>
                </a:path>
              </a:pathLst>
            </a:custGeom>
            <a:solidFill>
              <a:srgbClr val="FF66F0"/>
            </a:solidFill>
            <a:ln w="38100" cap="rnd">
              <a:solidFill>
                <a:srgbClr val="191919"/>
              </a:solidFill>
              <a:prstDash val="solid"/>
              <a:round/>
            </a:ln>
          </p:spPr>
          <p:txBody>
            <a:bodyPr/>
            <a:lstStyle/>
            <a:p>
              <a:endParaRPr lang="en-US"/>
            </a:p>
          </p:txBody>
        </p:sp>
        <p:sp>
          <p:nvSpPr>
            <p:cNvPr id="5" name="TextBox 5"/>
            <p:cNvSpPr txBox="1"/>
            <p:nvPr/>
          </p:nvSpPr>
          <p:spPr>
            <a:xfrm>
              <a:off x="0" y="-38100"/>
              <a:ext cx="4768505" cy="545179"/>
            </a:xfrm>
            <a:prstGeom prst="rect">
              <a:avLst/>
            </a:prstGeom>
          </p:spPr>
          <p:txBody>
            <a:bodyPr lIns="50800" tIns="50800" rIns="50800" bIns="50800" rtlCol="0" anchor="ctr"/>
            <a:lstStyle/>
            <a:p>
              <a:pPr algn="ctr">
                <a:lnSpc>
                  <a:spcPts val="2940"/>
                </a:lnSpc>
              </a:pPr>
              <a:endParaRPr/>
            </a:p>
          </p:txBody>
        </p:sp>
      </p:grpSp>
      <p:sp>
        <p:nvSpPr>
          <p:cNvPr id="6" name="Freeform 6"/>
          <p:cNvSpPr/>
          <p:nvPr/>
        </p:nvSpPr>
        <p:spPr>
          <a:xfrm>
            <a:off x="12631585" y="846564"/>
            <a:ext cx="4536075" cy="8046253"/>
          </a:xfrm>
          <a:custGeom>
            <a:avLst/>
            <a:gdLst/>
            <a:ahLst/>
            <a:cxnLst/>
            <a:rect l="l" t="t" r="r" b="b"/>
            <a:pathLst>
              <a:path w="4536075" h="8046253">
                <a:moveTo>
                  <a:pt x="0" y="0"/>
                </a:moveTo>
                <a:lnTo>
                  <a:pt x="4536075" y="0"/>
                </a:lnTo>
                <a:lnTo>
                  <a:pt x="4536075" y="8046253"/>
                </a:lnTo>
                <a:lnTo>
                  <a:pt x="0" y="8046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112080" y="3513687"/>
            <a:ext cx="11333033" cy="3898503"/>
          </a:xfrm>
          <a:prstGeom prst="rect">
            <a:avLst/>
          </a:prstGeom>
        </p:spPr>
        <p:txBody>
          <a:bodyPr lIns="0" tIns="0" rIns="0" bIns="0" rtlCol="0" anchor="t">
            <a:spAutoFit/>
          </a:bodyPr>
          <a:lstStyle/>
          <a:p>
            <a:pPr>
              <a:lnSpc>
                <a:spcPts val="15203"/>
              </a:lnSpc>
            </a:pPr>
            <a:r>
              <a:rPr lang="en-US" sz="16892" dirty="0">
                <a:solidFill>
                  <a:srgbClr val="191919"/>
                </a:solidFill>
                <a:latin typeface="Montserrat Classic Bold"/>
              </a:rPr>
              <a:t>Pink Promise </a:t>
            </a:r>
          </a:p>
        </p:txBody>
      </p:sp>
      <p:grpSp>
        <p:nvGrpSpPr>
          <p:cNvPr id="8" name="Group 8"/>
          <p:cNvGrpSpPr/>
          <p:nvPr/>
        </p:nvGrpSpPr>
        <p:grpSpPr>
          <a:xfrm>
            <a:off x="9144000" y="5292818"/>
            <a:ext cx="727516" cy="727516"/>
            <a:chOff x="0" y="0"/>
            <a:chExt cx="812800" cy="812800"/>
          </a:xfrm>
        </p:grpSpPr>
        <p:sp>
          <p:nvSpPr>
            <p:cNvPr id="9" name="Freeform 9"/>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w="38100" cap="sq">
              <a:solidFill>
                <a:srgbClr val="191919"/>
              </a:solidFill>
              <a:prstDash val="solid"/>
              <a:miter/>
            </a:ln>
          </p:spPr>
          <p:txBody>
            <a:bodyPr/>
            <a:lstStyle/>
            <a:p>
              <a:endParaRPr lang="en-US"/>
            </a:p>
          </p:txBody>
        </p:sp>
        <p:sp>
          <p:nvSpPr>
            <p:cNvPr id="10" name="TextBox 10"/>
            <p:cNvSpPr txBox="1"/>
            <p:nvPr/>
          </p:nvSpPr>
          <p:spPr>
            <a:xfrm>
              <a:off x="190500" y="152400"/>
              <a:ext cx="431800" cy="469900"/>
            </a:xfrm>
            <a:prstGeom prst="rect">
              <a:avLst/>
            </a:prstGeom>
          </p:spPr>
          <p:txBody>
            <a:bodyPr lIns="50800" tIns="50800" rIns="50800" bIns="50800" rtlCol="0" anchor="ctr"/>
            <a:lstStyle/>
            <a:p>
              <a:pPr algn="ctr">
                <a:lnSpc>
                  <a:spcPts val="2940"/>
                </a:lnSpc>
              </a:pPr>
              <a:endParaRPr/>
            </a:p>
          </p:txBody>
        </p:sp>
      </p:grpSp>
      <p:sp>
        <p:nvSpPr>
          <p:cNvPr id="11" name="TextBox 11"/>
          <p:cNvSpPr txBox="1"/>
          <p:nvPr/>
        </p:nvSpPr>
        <p:spPr>
          <a:xfrm>
            <a:off x="1524000" y="7880845"/>
            <a:ext cx="12025571" cy="1304460"/>
          </a:xfrm>
          <a:prstGeom prst="rect">
            <a:avLst/>
          </a:prstGeom>
        </p:spPr>
        <p:txBody>
          <a:bodyPr wrap="square" lIns="0" tIns="0" rIns="0" bIns="0" rtlCol="0" anchor="t">
            <a:spAutoFit/>
          </a:bodyPr>
          <a:lstStyle/>
          <a:p>
            <a:pPr>
              <a:lnSpc>
                <a:spcPts val="11666"/>
              </a:lnSpc>
              <a:spcBef>
                <a:spcPct val="0"/>
              </a:spcBef>
            </a:pPr>
            <a:r>
              <a:rPr lang="en-US" sz="7200" dirty="0">
                <a:solidFill>
                  <a:srgbClr val="191919"/>
                </a:solidFill>
                <a:latin typeface="Montserrat Classic"/>
              </a:rPr>
              <a:t>Knowing is not enough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BDFE"/>
        </a:solidFill>
        <a:effectLst/>
      </p:bgPr>
    </p:bg>
    <p:spTree>
      <p:nvGrpSpPr>
        <p:cNvPr id="1" name=""/>
        <p:cNvGrpSpPr/>
        <p:nvPr/>
      </p:nvGrpSpPr>
      <p:grpSpPr>
        <a:xfrm>
          <a:off x="0" y="0"/>
          <a:ext cx="0" cy="0"/>
          <a:chOff x="0" y="0"/>
          <a:chExt cx="0" cy="0"/>
        </a:xfrm>
      </p:grpSpPr>
      <p:sp>
        <p:nvSpPr>
          <p:cNvPr id="2" name="Freeform 2"/>
          <p:cNvSpPr/>
          <p:nvPr/>
        </p:nvSpPr>
        <p:spPr>
          <a:xfrm rot="3160122">
            <a:off x="6138521" y="498064"/>
            <a:ext cx="10487749" cy="9290872"/>
          </a:xfrm>
          <a:custGeom>
            <a:avLst/>
            <a:gdLst/>
            <a:ahLst/>
            <a:cxnLst/>
            <a:rect l="l" t="t" r="r" b="b"/>
            <a:pathLst>
              <a:path w="21615699" h="13259709">
                <a:moveTo>
                  <a:pt x="0" y="0"/>
                </a:moveTo>
                <a:lnTo>
                  <a:pt x="21615699" y="0"/>
                </a:lnTo>
                <a:lnTo>
                  <a:pt x="21615699" y="13259709"/>
                </a:lnTo>
                <a:lnTo>
                  <a:pt x="0" y="13259709"/>
                </a:lnTo>
                <a:lnTo>
                  <a:pt x="0" y="0"/>
                </a:lnTo>
                <a:close/>
              </a:path>
            </a:pathLst>
          </a:custGeom>
          <a:blipFill>
            <a:blip r:embed="rId2">
              <a:extLst>
                <a:ext uri="{96DAC541-7B7A-43D3-8B79-37D633B846F1}">
                  <asvg:svgBlip xmlns:asvg="http://schemas.microsoft.com/office/drawing/2016/SVG/main" r:embed="rId3"/>
                </a:ext>
              </a:extLst>
            </a:blip>
            <a:stretch>
              <a:fillRect t="-152015" b="-48856"/>
            </a:stretch>
          </a:blipFill>
        </p:spPr>
        <p:txBody>
          <a:bodyPr/>
          <a:lstStyle/>
          <a:p>
            <a:endParaRPr lang="en-US"/>
          </a:p>
        </p:txBody>
      </p:sp>
      <p:sp>
        <p:nvSpPr>
          <p:cNvPr id="3" name="Freeform 3"/>
          <p:cNvSpPr/>
          <p:nvPr/>
        </p:nvSpPr>
        <p:spPr>
          <a:xfrm>
            <a:off x="1956558" y="2526842"/>
            <a:ext cx="14374884" cy="1385216"/>
          </a:xfrm>
          <a:custGeom>
            <a:avLst/>
            <a:gdLst/>
            <a:ahLst/>
            <a:cxnLst/>
            <a:rect l="l" t="t" r="r" b="b"/>
            <a:pathLst>
              <a:path w="14374884" h="1385216">
                <a:moveTo>
                  <a:pt x="0" y="0"/>
                </a:moveTo>
                <a:lnTo>
                  <a:pt x="14374884" y="0"/>
                </a:lnTo>
                <a:lnTo>
                  <a:pt x="14374884" y="1385216"/>
                </a:lnTo>
                <a:lnTo>
                  <a:pt x="0" y="13852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032576" y="3871076"/>
            <a:ext cx="3870729" cy="387072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F0"/>
            </a:solidFill>
            <a:ln w="38100" cap="sq">
              <a:solidFill>
                <a:srgbClr val="FFBDFE"/>
              </a:solidFill>
              <a:prstDash val="solid"/>
              <a:miter/>
            </a:ln>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5187926" y="3875266"/>
            <a:ext cx="3870729" cy="387072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F0"/>
            </a:solidFill>
            <a:ln w="38100" cap="sq">
              <a:solidFill>
                <a:srgbClr val="FFBDFE"/>
              </a:solid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4" name="Group 14"/>
          <p:cNvGrpSpPr/>
          <p:nvPr/>
        </p:nvGrpSpPr>
        <p:grpSpPr>
          <a:xfrm>
            <a:off x="9143286" y="3959834"/>
            <a:ext cx="3870729" cy="387072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F0"/>
            </a:solidFill>
            <a:ln w="38100" cap="sq">
              <a:solidFill>
                <a:srgbClr val="FFBDFE"/>
              </a:solidFill>
              <a:prstDash val="solid"/>
              <a:miter/>
            </a:ln>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9" name="Group 19"/>
          <p:cNvGrpSpPr/>
          <p:nvPr/>
        </p:nvGrpSpPr>
        <p:grpSpPr>
          <a:xfrm>
            <a:off x="13499756" y="3875266"/>
            <a:ext cx="3870729" cy="387072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F0"/>
            </a:solidFill>
            <a:ln w="38100" cap="sq">
              <a:solidFill>
                <a:srgbClr val="FFBDFE"/>
              </a:solidFill>
              <a:prstDash val="solid"/>
              <a:miter/>
            </a:ln>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4" name="TextBox 24"/>
          <p:cNvSpPr txBox="1"/>
          <p:nvPr/>
        </p:nvSpPr>
        <p:spPr>
          <a:xfrm>
            <a:off x="1028700" y="1019175"/>
            <a:ext cx="16230600" cy="2200275"/>
          </a:xfrm>
          <a:prstGeom prst="rect">
            <a:avLst/>
          </a:prstGeom>
        </p:spPr>
        <p:txBody>
          <a:bodyPr lIns="0" tIns="0" rIns="0" bIns="0" rtlCol="0" anchor="t">
            <a:spAutoFit/>
          </a:bodyPr>
          <a:lstStyle/>
          <a:p>
            <a:pPr marL="0" lvl="0" indent="0" algn="ctr">
              <a:lnSpc>
                <a:spcPts val="17280"/>
              </a:lnSpc>
              <a:spcBef>
                <a:spcPct val="0"/>
              </a:spcBef>
            </a:pPr>
            <a:r>
              <a:rPr lang="en-US" sz="14400" u="none" strike="noStrike">
                <a:solidFill>
                  <a:srgbClr val="191919"/>
                </a:solidFill>
                <a:latin typeface="Montserrat Classic"/>
              </a:rPr>
              <a:t>Meet Our Team </a:t>
            </a:r>
          </a:p>
        </p:txBody>
      </p:sp>
      <p:sp>
        <p:nvSpPr>
          <p:cNvPr id="25" name="TextBox 25"/>
          <p:cNvSpPr txBox="1"/>
          <p:nvPr/>
        </p:nvSpPr>
        <p:spPr>
          <a:xfrm>
            <a:off x="1720827" y="7813891"/>
            <a:ext cx="2429727" cy="1211678"/>
          </a:xfrm>
          <a:prstGeom prst="rect">
            <a:avLst/>
          </a:prstGeom>
        </p:spPr>
        <p:txBody>
          <a:bodyPr lIns="0" tIns="0" rIns="0" bIns="0" rtlCol="0" anchor="t">
            <a:spAutoFit/>
          </a:bodyPr>
          <a:lstStyle/>
          <a:p>
            <a:pPr marL="0" lvl="0" indent="0" algn="ctr">
              <a:lnSpc>
                <a:spcPts val="5040"/>
              </a:lnSpc>
              <a:spcBef>
                <a:spcPct val="0"/>
              </a:spcBef>
            </a:pPr>
            <a:r>
              <a:rPr lang="en-US" sz="3600" u="none" strike="noStrike" dirty="0">
                <a:solidFill>
                  <a:srgbClr val="191919"/>
                </a:solidFill>
                <a:latin typeface="Montserrat Classic"/>
              </a:rPr>
              <a:t> </a:t>
            </a:r>
            <a:r>
              <a:rPr lang="en-US" sz="3600" u="none" strike="noStrike" dirty="0" err="1">
                <a:solidFill>
                  <a:srgbClr val="191919"/>
                </a:solidFill>
                <a:latin typeface="Montserrat Classic"/>
              </a:rPr>
              <a:t>Shihao</a:t>
            </a:r>
            <a:r>
              <a:rPr lang="en-US" sz="3600" u="none" strike="noStrike" dirty="0">
                <a:solidFill>
                  <a:srgbClr val="191919"/>
                </a:solidFill>
                <a:latin typeface="Montserrat Classic"/>
              </a:rPr>
              <a:t> Wang</a:t>
            </a:r>
          </a:p>
        </p:txBody>
      </p:sp>
      <p:sp>
        <p:nvSpPr>
          <p:cNvPr id="27" name="TextBox 27"/>
          <p:cNvSpPr txBox="1"/>
          <p:nvPr/>
        </p:nvSpPr>
        <p:spPr>
          <a:xfrm>
            <a:off x="5865174" y="7718191"/>
            <a:ext cx="2429727" cy="1211678"/>
          </a:xfrm>
          <a:prstGeom prst="rect">
            <a:avLst/>
          </a:prstGeom>
        </p:spPr>
        <p:txBody>
          <a:bodyPr lIns="0" tIns="0" rIns="0" bIns="0" rtlCol="0" anchor="t">
            <a:spAutoFit/>
          </a:bodyPr>
          <a:lstStyle/>
          <a:p>
            <a:pPr marL="0" lvl="0" indent="0" algn="ctr">
              <a:lnSpc>
                <a:spcPts val="5040"/>
              </a:lnSpc>
              <a:spcBef>
                <a:spcPct val="0"/>
              </a:spcBef>
            </a:pPr>
            <a:r>
              <a:rPr lang="en-US" sz="3600" u="none" strike="noStrike" dirty="0">
                <a:solidFill>
                  <a:srgbClr val="191919"/>
                </a:solidFill>
                <a:latin typeface="Montserrat Classic"/>
              </a:rPr>
              <a:t> </a:t>
            </a:r>
            <a:r>
              <a:rPr lang="en-US" sz="3600" u="none" strike="noStrike" dirty="0" err="1">
                <a:solidFill>
                  <a:srgbClr val="191919"/>
                </a:solidFill>
                <a:latin typeface="Montserrat Classic"/>
              </a:rPr>
              <a:t>Shalaka</a:t>
            </a:r>
            <a:r>
              <a:rPr lang="en-US" sz="3600" u="none" strike="noStrike" dirty="0">
                <a:solidFill>
                  <a:srgbClr val="191919"/>
                </a:solidFill>
                <a:latin typeface="Montserrat Classic"/>
              </a:rPr>
              <a:t> </a:t>
            </a:r>
            <a:r>
              <a:rPr lang="en-US" sz="3600" u="none" strike="noStrike" dirty="0" err="1">
                <a:solidFill>
                  <a:srgbClr val="191919"/>
                </a:solidFill>
                <a:latin typeface="Montserrat Classic"/>
              </a:rPr>
              <a:t>Sonawane</a:t>
            </a:r>
            <a:endParaRPr lang="en-US" sz="3600" u="none" strike="noStrike" dirty="0">
              <a:solidFill>
                <a:srgbClr val="191919"/>
              </a:solidFill>
              <a:latin typeface="Montserrat Classic"/>
            </a:endParaRPr>
          </a:p>
        </p:txBody>
      </p:sp>
      <p:sp>
        <p:nvSpPr>
          <p:cNvPr id="29" name="TextBox 29"/>
          <p:cNvSpPr txBox="1"/>
          <p:nvPr/>
        </p:nvSpPr>
        <p:spPr>
          <a:xfrm>
            <a:off x="10087630" y="8317230"/>
            <a:ext cx="2429727" cy="570477"/>
          </a:xfrm>
          <a:prstGeom prst="rect">
            <a:avLst/>
          </a:prstGeom>
        </p:spPr>
        <p:txBody>
          <a:bodyPr lIns="0" tIns="0" rIns="0" bIns="0" rtlCol="0" anchor="t">
            <a:spAutoFit/>
          </a:bodyPr>
          <a:lstStyle/>
          <a:p>
            <a:pPr marL="0" lvl="0" indent="0" algn="ctr">
              <a:lnSpc>
                <a:spcPts val="5040"/>
              </a:lnSpc>
              <a:spcBef>
                <a:spcPct val="0"/>
              </a:spcBef>
            </a:pPr>
            <a:r>
              <a:rPr lang="en-US" sz="3600" u="none" strike="noStrike" dirty="0">
                <a:solidFill>
                  <a:srgbClr val="191919"/>
                </a:solidFill>
                <a:latin typeface="Montserrat Classic"/>
              </a:rPr>
              <a:t> </a:t>
            </a:r>
          </a:p>
        </p:txBody>
      </p:sp>
      <p:sp>
        <p:nvSpPr>
          <p:cNvPr id="31" name="TextBox 31"/>
          <p:cNvSpPr txBox="1"/>
          <p:nvPr/>
        </p:nvSpPr>
        <p:spPr>
          <a:xfrm>
            <a:off x="14175345" y="7690386"/>
            <a:ext cx="2429727" cy="1211678"/>
          </a:xfrm>
          <a:prstGeom prst="rect">
            <a:avLst/>
          </a:prstGeom>
        </p:spPr>
        <p:txBody>
          <a:bodyPr lIns="0" tIns="0" rIns="0" bIns="0" rtlCol="0" anchor="t">
            <a:spAutoFit/>
          </a:bodyPr>
          <a:lstStyle/>
          <a:p>
            <a:pPr marL="0" lvl="0" indent="0" algn="ctr">
              <a:lnSpc>
                <a:spcPts val="5040"/>
              </a:lnSpc>
              <a:spcBef>
                <a:spcPct val="0"/>
              </a:spcBef>
            </a:pPr>
            <a:r>
              <a:rPr lang="en-US" sz="3600" u="none" strike="noStrike" dirty="0">
                <a:solidFill>
                  <a:srgbClr val="191919"/>
                </a:solidFill>
                <a:latin typeface="Montserrat Classic"/>
              </a:rPr>
              <a:t> </a:t>
            </a:r>
            <a:r>
              <a:rPr lang="en-US" sz="3600" u="none" strike="noStrike" dirty="0" err="1">
                <a:solidFill>
                  <a:srgbClr val="191919"/>
                </a:solidFill>
                <a:latin typeface="Montserrat Classic"/>
              </a:rPr>
              <a:t>Utkarsha</a:t>
            </a:r>
            <a:r>
              <a:rPr lang="en-US" sz="3600" u="none" strike="noStrike" dirty="0">
                <a:solidFill>
                  <a:srgbClr val="191919"/>
                </a:solidFill>
                <a:latin typeface="Montserrat Classic"/>
              </a:rPr>
              <a:t> </a:t>
            </a:r>
            <a:r>
              <a:rPr lang="en-US" sz="3600" u="none" strike="noStrike" dirty="0" err="1">
                <a:solidFill>
                  <a:srgbClr val="191919"/>
                </a:solidFill>
                <a:latin typeface="Montserrat Classic"/>
              </a:rPr>
              <a:t>Mokashi</a:t>
            </a:r>
            <a:endParaRPr lang="en-US" sz="3600" u="none" strike="noStrike" dirty="0">
              <a:solidFill>
                <a:srgbClr val="191919"/>
              </a:solidFill>
              <a:latin typeface="Montserrat Classic"/>
            </a:endParaRPr>
          </a:p>
        </p:txBody>
      </p:sp>
      <p:pic>
        <p:nvPicPr>
          <p:cNvPr id="1028" name="Picture 4" descr="Shihao Wang">
            <a:extLst>
              <a:ext uri="{FF2B5EF4-FFF2-40B4-BE49-F238E27FC236}">
                <a16:creationId xmlns:a16="http://schemas.microsoft.com/office/drawing/2014/main" id="{EB2566F2-2F07-8CC6-7A0C-058570D63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9865" y="4487483"/>
            <a:ext cx="2624333" cy="262433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A person smiling at camera&#10;&#10;Description automatically generated">
            <a:extLst>
              <a:ext uri="{FF2B5EF4-FFF2-40B4-BE49-F238E27FC236}">
                <a16:creationId xmlns:a16="http://schemas.microsoft.com/office/drawing/2014/main" id="{A8CEF6B8-B7A3-7677-D595-E27B09C603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1961" y="4558922"/>
            <a:ext cx="2714262" cy="2495033"/>
          </a:xfrm>
          <a:prstGeom prst="rect">
            <a:avLst/>
          </a:prstGeom>
        </p:spPr>
      </p:pic>
      <p:pic>
        <p:nvPicPr>
          <p:cNvPr id="35" name="Picture 34">
            <a:extLst>
              <a:ext uri="{FF2B5EF4-FFF2-40B4-BE49-F238E27FC236}">
                <a16:creationId xmlns:a16="http://schemas.microsoft.com/office/drawing/2014/main" id="{A0F3B10D-4116-252C-537D-B529D57316FA}"/>
              </a:ext>
            </a:extLst>
          </p:cNvPr>
          <p:cNvPicPr>
            <a:picLocks noChangeAspect="1"/>
          </p:cNvPicPr>
          <p:nvPr/>
        </p:nvPicPr>
        <p:blipFill>
          <a:blip r:embed="rId8"/>
          <a:stretch>
            <a:fillRect/>
          </a:stretch>
        </p:blipFill>
        <p:spPr>
          <a:xfrm>
            <a:off x="9893664" y="4382975"/>
            <a:ext cx="2525022" cy="2700558"/>
          </a:xfrm>
          <a:prstGeom prst="rect">
            <a:avLst/>
          </a:prstGeom>
        </p:spPr>
      </p:pic>
      <p:sp>
        <p:nvSpPr>
          <p:cNvPr id="36" name="TextBox 35">
            <a:extLst>
              <a:ext uri="{FF2B5EF4-FFF2-40B4-BE49-F238E27FC236}">
                <a16:creationId xmlns:a16="http://schemas.microsoft.com/office/drawing/2014/main" id="{F383A852-E6AC-0BE2-5D0E-F804C81C48F6}"/>
              </a:ext>
            </a:extLst>
          </p:cNvPr>
          <p:cNvSpPr txBox="1"/>
          <p:nvPr/>
        </p:nvSpPr>
        <p:spPr>
          <a:xfrm>
            <a:off x="10087630" y="7813891"/>
            <a:ext cx="3117979" cy="646331"/>
          </a:xfrm>
          <a:prstGeom prst="rect">
            <a:avLst/>
          </a:prstGeom>
          <a:noFill/>
        </p:spPr>
        <p:txBody>
          <a:bodyPr wrap="square" rtlCol="0">
            <a:spAutoFit/>
          </a:bodyPr>
          <a:lstStyle/>
          <a:p>
            <a:r>
              <a:rPr lang="en-US" sz="3600" dirty="0"/>
              <a:t>Aditee Kore </a:t>
            </a:r>
          </a:p>
        </p:txBody>
      </p:sp>
      <p:pic>
        <p:nvPicPr>
          <p:cNvPr id="39" name="Picture 38" descr="A person standing on a rooftop&#10;&#10;Description automatically generated">
            <a:extLst>
              <a:ext uri="{FF2B5EF4-FFF2-40B4-BE49-F238E27FC236}">
                <a16:creationId xmlns:a16="http://schemas.microsoft.com/office/drawing/2014/main" id="{6485DCA5-BEAF-E246-AA37-F53BCEEE3E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175345" y="4382975"/>
            <a:ext cx="2717840" cy="2670980"/>
          </a:xfrm>
          <a:prstGeom prst="rect">
            <a:avLst/>
          </a:prstGeom>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BDFE"/>
        </a:solidFill>
        <a:effectLst/>
      </p:bgPr>
    </p:bg>
    <p:spTree>
      <p:nvGrpSpPr>
        <p:cNvPr id="1" name=""/>
        <p:cNvGrpSpPr/>
        <p:nvPr/>
      </p:nvGrpSpPr>
      <p:grpSpPr>
        <a:xfrm>
          <a:off x="0" y="0"/>
          <a:ext cx="0" cy="0"/>
          <a:chOff x="0" y="0"/>
          <a:chExt cx="0" cy="0"/>
        </a:xfrm>
      </p:grpSpPr>
      <p:sp>
        <p:nvSpPr>
          <p:cNvPr id="2" name="TextBox 2"/>
          <p:cNvSpPr txBox="1"/>
          <p:nvPr/>
        </p:nvSpPr>
        <p:spPr>
          <a:xfrm>
            <a:off x="1028700" y="699938"/>
            <a:ext cx="16523018" cy="1083245"/>
          </a:xfrm>
          <a:prstGeom prst="rect">
            <a:avLst/>
          </a:prstGeom>
        </p:spPr>
        <p:txBody>
          <a:bodyPr lIns="0" tIns="0" rIns="0" bIns="0" rtlCol="0" anchor="t">
            <a:spAutoFit/>
          </a:bodyPr>
          <a:lstStyle/>
          <a:p>
            <a:pPr marL="0" lvl="0" indent="0" algn="l">
              <a:lnSpc>
                <a:spcPts val="9360"/>
              </a:lnSpc>
              <a:spcBef>
                <a:spcPct val="0"/>
              </a:spcBef>
            </a:pPr>
            <a:r>
              <a:rPr lang="en-US" sz="7200" dirty="0">
                <a:solidFill>
                  <a:srgbClr val="191919"/>
                </a:solidFill>
                <a:latin typeface="Montserrat Classic"/>
              </a:rPr>
              <a:t>PROBLEM STATEMENT</a:t>
            </a:r>
          </a:p>
        </p:txBody>
      </p:sp>
      <p:sp>
        <p:nvSpPr>
          <p:cNvPr id="3" name="Freeform 3"/>
          <p:cNvSpPr/>
          <p:nvPr/>
        </p:nvSpPr>
        <p:spPr>
          <a:xfrm rot="6211212">
            <a:off x="11863157" y="3858642"/>
            <a:ext cx="7905632" cy="4869853"/>
          </a:xfrm>
          <a:custGeom>
            <a:avLst/>
            <a:gdLst/>
            <a:ahLst/>
            <a:cxnLst/>
            <a:rect l="l" t="t" r="r" b="b"/>
            <a:pathLst>
              <a:path w="11121719" h="6822391">
                <a:moveTo>
                  <a:pt x="0" y="0"/>
                </a:moveTo>
                <a:lnTo>
                  <a:pt x="11121719" y="0"/>
                </a:lnTo>
                <a:lnTo>
                  <a:pt x="11121719" y="6822391"/>
                </a:lnTo>
                <a:lnTo>
                  <a:pt x="0" y="6822391"/>
                </a:lnTo>
                <a:lnTo>
                  <a:pt x="0" y="0"/>
                </a:lnTo>
                <a:close/>
              </a:path>
            </a:pathLst>
          </a:custGeom>
          <a:blipFill>
            <a:blip r:embed="rId3">
              <a:extLst>
                <a:ext uri="{96DAC541-7B7A-43D3-8B79-37D633B846F1}">
                  <asvg:svgBlip xmlns:asvg="http://schemas.microsoft.com/office/drawing/2016/SVG/main" r:embed="rId4"/>
                </a:ext>
              </a:extLst>
            </a:blip>
            <a:stretch>
              <a:fillRect t="-152015" b="-48856"/>
            </a:stretch>
          </a:blipFill>
        </p:spPr>
        <p:txBody>
          <a:bodyPr/>
          <a:lstStyle/>
          <a:p>
            <a:endParaRPr lang="en-US"/>
          </a:p>
        </p:txBody>
      </p:sp>
      <p:sp>
        <p:nvSpPr>
          <p:cNvPr id="4" name="TextBox 4"/>
          <p:cNvSpPr txBox="1"/>
          <p:nvPr/>
        </p:nvSpPr>
        <p:spPr>
          <a:xfrm>
            <a:off x="-243400" y="2436696"/>
            <a:ext cx="8396800" cy="3110339"/>
          </a:xfrm>
          <a:prstGeom prst="rect">
            <a:avLst/>
          </a:prstGeom>
        </p:spPr>
        <p:txBody>
          <a:bodyPr wrap="square" lIns="0" tIns="0" rIns="0" bIns="0" rtlCol="0" anchor="t">
            <a:spAutoFit/>
          </a:bodyPr>
          <a:lstStyle/>
          <a:p>
            <a:pPr algn="ctr">
              <a:lnSpc>
                <a:spcPts val="3846"/>
              </a:lnSpc>
              <a:spcBef>
                <a:spcPct val="0"/>
              </a:spcBef>
            </a:pPr>
            <a:endParaRPr dirty="0"/>
          </a:p>
          <a:p>
            <a:pPr algn="ctr">
              <a:lnSpc>
                <a:spcPts val="6299"/>
              </a:lnSpc>
            </a:pPr>
            <a:r>
              <a:rPr lang="en-US" sz="4500" dirty="0">
                <a:solidFill>
                  <a:srgbClr val="FF66F0"/>
                </a:solidFill>
                <a:latin typeface="Montserrat Classic"/>
              </a:rPr>
              <a:t>  Breast Cancer</a:t>
            </a:r>
          </a:p>
          <a:p>
            <a:pPr marL="755651" lvl="1" indent="-377825" algn="ctr">
              <a:lnSpc>
                <a:spcPts val="4900"/>
              </a:lnSpc>
              <a:buFont typeface="Arial"/>
              <a:buChar char="•"/>
            </a:pPr>
            <a:r>
              <a:rPr lang="en-US" sz="3500" dirty="0">
                <a:solidFill>
                  <a:srgbClr val="191919"/>
                </a:solidFill>
                <a:latin typeface="Montserrat Classic Bold"/>
              </a:rPr>
              <a:t>30</a:t>
            </a:r>
            <a:r>
              <a:rPr lang="en-US" sz="3500" dirty="0">
                <a:solidFill>
                  <a:srgbClr val="191919"/>
                </a:solidFill>
                <a:latin typeface="Montserrat Classic"/>
              </a:rPr>
              <a:t>% of all female cancer</a:t>
            </a:r>
          </a:p>
          <a:p>
            <a:pPr marL="755651" lvl="1" indent="-377825" algn="ctr">
              <a:lnSpc>
                <a:spcPts val="4900"/>
              </a:lnSpc>
              <a:buFont typeface="Arial"/>
              <a:buChar char="•"/>
            </a:pPr>
            <a:r>
              <a:rPr lang="en-US" sz="3500" dirty="0">
                <a:solidFill>
                  <a:srgbClr val="191919"/>
                </a:solidFill>
                <a:latin typeface="Montserrat Classic"/>
              </a:rPr>
              <a:t>       </a:t>
            </a:r>
            <a:r>
              <a:rPr lang="en-US" sz="3500" dirty="0">
                <a:solidFill>
                  <a:srgbClr val="191919"/>
                </a:solidFill>
                <a:latin typeface="Montserrat Classic Bold"/>
              </a:rPr>
              <a:t>1.5 </a:t>
            </a:r>
            <a:r>
              <a:rPr lang="en-US" sz="3500" dirty="0">
                <a:solidFill>
                  <a:srgbClr val="191919"/>
                </a:solidFill>
                <a:latin typeface="Montserrat Classic"/>
              </a:rPr>
              <a:t>million diagnoses per year</a:t>
            </a:r>
          </a:p>
          <a:p>
            <a:pPr marL="755651" lvl="1" indent="-377825" algn="ctr">
              <a:lnSpc>
                <a:spcPts val="4900"/>
              </a:lnSpc>
              <a:buFont typeface="Arial"/>
              <a:buChar char="•"/>
            </a:pPr>
            <a:r>
              <a:rPr lang="en-US" sz="3500" dirty="0">
                <a:solidFill>
                  <a:srgbClr val="191919"/>
                </a:solidFill>
                <a:latin typeface="Montserrat Classic"/>
              </a:rPr>
              <a:t>     </a:t>
            </a:r>
            <a:r>
              <a:rPr lang="en-US" sz="3500" dirty="0">
                <a:solidFill>
                  <a:srgbClr val="191919"/>
                </a:solidFill>
                <a:latin typeface="Montserrat Classic Bold"/>
              </a:rPr>
              <a:t>500,000</a:t>
            </a:r>
            <a:r>
              <a:rPr lang="en-US" sz="3500" dirty="0">
                <a:solidFill>
                  <a:srgbClr val="191919"/>
                </a:solidFill>
                <a:latin typeface="Montserrat Classic"/>
              </a:rPr>
              <a:t> death toll per year</a:t>
            </a:r>
          </a:p>
        </p:txBody>
      </p:sp>
      <p:sp>
        <p:nvSpPr>
          <p:cNvPr id="5" name="TextBox 5"/>
          <p:cNvSpPr txBox="1"/>
          <p:nvPr/>
        </p:nvSpPr>
        <p:spPr>
          <a:xfrm>
            <a:off x="7772400" y="3086100"/>
            <a:ext cx="8335279" cy="2933817"/>
          </a:xfrm>
          <a:prstGeom prst="rect">
            <a:avLst/>
          </a:prstGeom>
        </p:spPr>
        <p:txBody>
          <a:bodyPr lIns="0" tIns="0" rIns="0" bIns="0" rtlCol="0" anchor="t">
            <a:spAutoFit/>
          </a:bodyPr>
          <a:lstStyle/>
          <a:p>
            <a:pPr algn="ctr">
              <a:lnSpc>
                <a:spcPts val="6300"/>
              </a:lnSpc>
            </a:pPr>
            <a:r>
              <a:rPr lang="en-US" sz="4500" dirty="0">
                <a:solidFill>
                  <a:srgbClr val="FF66F0"/>
                </a:solidFill>
                <a:latin typeface="Montserrat Classic"/>
              </a:rPr>
              <a:t>     Existing Approaches</a:t>
            </a:r>
          </a:p>
          <a:p>
            <a:pPr marL="755077" lvl="1" indent="-377539" algn="ctr">
              <a:lnSpc>
                <a:spcPts val="4896"/>
              </a:lnSpc>
              <a:buFont typeface="Arial"/>
              <a:buChar char="•"/>
            </a:pPr>
            <a:r>
              <a:rPr lang="en-US" sz="3497" dirty="0">
                <a:solidFill>
                  <a:srgbClr val="191919"/>
                </a:solidFill>
                <a:latin typeface="Montserrat Classic"/>
              </a:rPr>
              <a:t>Generalized Treatment Protocols</a:t>
            </a:r>
          </a:p>
          <a:p>
            <a:pPr marL="755077" lvl="1" indent="-377539" algn="ctr">
              <a:lnSpc>
                <a:spcPts val="4896"/>
              </a:lnSpc>
              <a:buFont typeface="Arial"/>
              <a:buChar char="•"/>
            </a:pPr>
            <a:r>
              <a:rPr lang="en-US" sz="3497" dirty="0">
                <a:solidFill>
                  <a:srgbClr val="191919"/>
                </a:solidFill>
                <a:latin typeface="Montserrat Classic"/>
              </a:rPr>
              <a:t>Limited Predictive Capacity</a:t>
            </a:r>
          </a:p>
          <a:p>
            <a:pPr marL="755077" lvl="1" indent="-377539" algn="ctr">
              <a:lnSpc>
                <a:spcPts val="4896"/>
              </a:lnSpc>
              <a:buFont typeface="Arial"/>
              <a:buChar char="•"/>
            </a:pPr>
            <a:r>
              <a:rPr lang="en-US" sz="3497" dirty="0">
                <a:solidFill>
                  <a:srgbClr val="191919"/>
                </a:solidFill>
                <a:latin typeface="Montserrat Classic"/>
              </a:rPr>
              <a:t>Inadequate Personalization</a:t>
            </a:r>
          </a:p>
          <a:p>
            <a:pPr algn="ctr">
              <a:lnSpc>
                <a:spcPts val="2087"/>
              </a:lnSpc>
              <a:spcBef>
                <a:spcPct val="0"/>
              </a:spcBef>
            </a:pPr>
            <a:endParaRPr lang="en-US" sz="3497" dirty="0">
              <a:solidFill>
                <a:srgbClr val="191919"/>
              </a:solidFill>
              <a:latin typeface="Montserrat Classic"/>
            </a:endParaRPr>
          </a:p>
        </p:txBody>
      </p:sp>
      <p:sp>
        <p:nvSpPr>
          <p:cNvPr id="6" name="TextBox 6"/>
          <p:cNvSpPr txBox="1"/>
          <p:nvPr/>
        </p:nvSpPr>
        <p:spPr>
          <a:xfrm>
            <a:off x="3533554" y="6200096"/>
            <a:ext cx="9148848" cy="3684662"/>
          </a:xfrm>
          <a:prstGeom prst="rect">
            <a:avLst/>
          </a:prstGeom>
        </p:spPr>
        <p:txBody>
          <a:bodyPr lIns="0" tIns="0" rIns="0" bIns="0" rtlCol="0" anchor="t">
            <a:spAutoFit/>
          </a:bodyPr>
          <a:lstStyle/>
          <a:p>
            <a:pPr algn="ctr">
              <a:lnSpc>
                <a:spcPts val="6299"/>
              </a:lnSpc>
            </a:pPr>
            <a:r>
              <a:rPr lang="en-US" sz="4499" dirty="0">
                <a:solidFill>
                  <a:srgbClr val="FF66F0"/>
                </a:solidFill>
                <a:latin typeface="Montserrat Classic"/>
              </a:rPr>
              <a:t>  Our Approach</a:t>
            </a:r>
          </a:p>
          <a:p>
            <a:pPr marL="755651" lvl="1" indent="-377825" algn="ctr">
              <a:lnSpc>
                <a:spcPts val="4900"/>
              </a:lnSpc>
              <a:buFont typeface="Arial"/>
              <a:buChar char="•"/>
            </a:pPr>
            <a:r>
              <a:rPr lang="en-US" sz="3500" dirty="0">
                <a:solidFill>
                  <a:srgbClr val="191919"/>
                </a:solidFill>
                <a:latin typeface="Montserrat Classic"/>
              </a:rPr>
              <a:t> More Accurate prediction  </a:t>
            </a:r>
          </a:p>
          <a:p>
            <a:pPr marL="755651" lvl="1" indent="-377825" algn="ctr">
              <a:lnSpc>
                <a:spcPts val="4900"/>
              </a:lnSpc>
              <a:buFont typeface="Arial"/>
              <a:buChar char="•"/>
            </a:pPr>
            <a:r>
              <a:rPr lang="en-US" sz="3500" dirty="0">
                <a:solidFill>
                  <a:srgbClr val="191919"/>
                </a:solidFill>
                <a:latin typeface="Montserrat Classic"/>
              </a:rPr>
              <a:t> Flag potential cancer recurrences</a:t>
            </a:r>
          </a:p>
          <a:p>
            <a:pPr marL="755651" lvl="1" indent="-377825" algn="ctr">
              <a:lnSpc>
                <a:spcPts val="4900"/>
              </a:lnSpc>
              <a:buFont typeface="Arial"/>
              <a:buChar char="•"/>
            </a:pPr>
            <a:r>
              <a:rPr lang="en-US" sz="3500" dirty="0">
                <a:solidFill>
                  <a:srgbClr val="191919"/>
                </a:solidFill>
                <a:latin typeface="Montserrat Classic"/>
              </a:rPr>
              <a:t> Nourish a supportive online hub</a:t>
            </a:r>
          </a:p>
          <a:p>
            <a:pPr marL="755651" lvl="1" indent="-377825" algn="ctr">
              <a:lnSpc>
                <a:spcPts val="4900"/>
              </a:lnSpc>
              <a:buFont typeface="Arial"/>
              <a:buChar char="•"/>
            </a:pPr>
            <a:r>
              <a:rPr lang="en-US" sz="3500" dirty="0">
                <a:solidFill>
                  <a:srgbClr val="191919"/>
                </a:solidFill>
                <a:latin typeface="Montserrat Classic"/>
              </a:rPr>
              <a:t> Spreading awareness </a:t>
            </a:r>
          </a:p>
          <a:p>
            <a:pPr algn="ctr">
              <a:lnSpc>
                <a:spcPts val="3316"/>
              </a:lnSpc>
              <a:spcBef>
                <a:spcPct val="0"/>
              </a:spcBef>
            </a:pPr>
            <a:endParaRPr lang="en-US" sz="3500" dirty="0">
              <a:solidFill>
                <a:srgbClr val="191919"/>
              </a:solidFill>
              <a:latin typeface="Montserrat Classic"/>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BDFE"/>
        </a:solidFill>
        <a:effectLst/>
      </p:bgPr>
    </p:bg>
    <p:spTree>
      <p:nvGrpSpPr>
        <p:cNvPr id="1" name=""/>
        <p:cNvGrpSpPr/>
        <p:nvPr/>
      </p:nvGrpSpPr>
      <p:grpSpPr>
        <a:xfrm>
          <a:off x="0" y="0"/>
          <a:ext cx="0" cy="0"/>
          <a:chOff x="0" y="0"/>
          <a:chExt cx="0" cy="0"/>
        </a:xfrm>
      </p:grpSpPr>
      <p:sp>
        <p:nvSpPr>
          <p:cNvPr id="2" name="TextBox 2"/>
          <p:cNvSpPr txBox="1"/>
          <p:nvPr/>
        </p:nvSpPr>
        <p:spPr>
          <a:xfrm>
            <a:off x="1028700" y="699938"/>
            <a:ext cx="16523018" cy="1083245"/>
          </a:xfrm>
          <a:prstGeom prst="rect">
            <a:avLst/>
          </a:prstGeom>
        </p:spPr>
        <p:txBody>
          <a:bodyPr lIns="0" tIns="0" rIns="0" bIns="0" rtlCol="0" anchor="t">
            <a:spAutoFit/>
          </a:bodyPr>
          <a:lstStyle/>
          <a:p>
            <a:pPr marL="0" lvl="0" indent="0" algn="l">
              <a:lnSpc>
                <a:spcPts val="9360"/>
              </a:lnSpc>
              <a:spcBef>
                <a:spcPct val="0"/>
              </a:spcBef>
            </a:pPr>
            <a:r>
              <a:rPr lang="en-US" sz="7200" dirty="0">
                <a:solidFill>
                  <a:srgbClr val="191919"/>
                </a:solidFill>
                <a:latin typeface="Montserrat Classic"/>
              </a:rPr>
              <a:t>TECHSTACK</a:t>
            </a:r>
          </a:p>
        </p:txBody>
      </p:sp>
      <p:sp>
        <p:nvSpPr>
          <p:cNvPr id="3" name="Freeform 3"/>
          <p:cNvSpPr/>
          <p:nvPr/>
        </p:nvSpPr>
        <p:spPr>
          <a:xfrm rot="6211212">
            <a:off x="12956955" y="3122959"/>
            <a:ext cx="6370699" cy="4431014"/>
          </a:xfrm>
          <a:custGeom>
            <a:avLst/>
            <a:gdLst/>
            <a:ahLst/>
            <a:cxnLst/>
            <a:rect l="l" t="t" r="r" b="b"/>
            <a:pathLst>
              <a:path w="11121719" h="6822391">
                <a:moveTo>
                  <a:pt x="0" y="0"/>
                </a:moveTo>
                <a:lnTo>
                  <a:pt x="11121719" y="0"/>
                </a:lnTo>
                <a:lnTo>
                  <a:pt x="11121719" y="6822391"/>
                </a:lnTo>
                <a:lnTo>
                  <a:pt x="0" y="6822391"/>
                </a:lnTo>
                <a:lnTo>
                  <a:pt x="0" y="0"/>
                </a:lnTo>
                <a:close/>
              </a:path>
            </a:pathLst>
          </a:custGeom>
          <a:blipFill>
            <a:blip r:embed="rId3">
              <a:extLst>
                <a:ext uri="{96DAC541-7B7A-43D3-8B79-37D633B846F1}">
                  <asvg:svgBlip xmlns:asvg="http://schemas.microsoft.com/office/drawing/2016/SVG/main" r:embed="rId4"/>
                </a:ext>
              </a:extLst>
            </a:blip>
            <a:stretch>
              <a:fillRect t="-152015" b="-48856"/>
            </a:stretch>
          </a:blipFill>
        </p:spPr>
        <p:txBody>
          <a:bodyPr/>
          <a:lstStyle/>
          <a:p>
            <a:endParaRPr lang="en-US"/>
          </a:p>
        </p:txBody>
      </p:sp>
      <p:sp>
        <p:nvSpPr>
          <p:cNvPr id="5" name="TextBox 5"/>
          <p:cNvSpPr txBox="1"/>
          <p:nvPr/>
        </p:nvSpPr>
        <p:spPr>
          <a:xfrm>
            <a:off x="916200" y="4195282"/>
            <a:ext cx="15188004" cy="2276264"/>
          </a:xfrm>
          <a:prstGeom prst="rect">
            <a:avLst/>
          </a:prstGeom>
        </p:spPr>
        <p:txBody>
          <a:bodyPr wrap="square" lIns="0" tIns="0" rIns="0" bIns="0" rtlCol="0" anchor="t">
            <a:spAutoFit/>
          </a:bodyPr>
          <a:lstStyle/>
          <a:p>
            <a:pPr algn="ctr">
              <a:lnSpc>
                <a:spcPts val="9380"/>
              </a:lnSpc>
              <a:spcBef>
                <a:spcPct val="0"/>
              </a:spcBef>
            </a:pPr>
            <a:r>
              <a:rPr lang="en-US" sz="6700" dirty="0">
                <a:solidFill>
                  <a:srgbClr val="191919"/>
                </a:solidFill>
                <a:latin typeface="Montserrat Classic Bold"/>
              </a:rPr>
              <a:t>HTML/CSS/JAVA SCRIPT/VS CODE/STREAMLIT/Django</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BDFE"/>
        </a:solidFill>
        <a:effectLst/>
      </p:bgPr>
    </p:bg>
    <p:spTree>
      <p:nvGrpSpPr>
        <p:cNvPr id="1" name=""/>
        <p:cNvGrpSpPr/>
        <p:nvPr/>
      </p:nvGrpSpPr>
      <p:grpSpPr>
        <a:xfrm>
          <a:off x="0" y="0"/>
          <a:ext cx="0" cy="0"/>
          <a:chOff x="0" y="0"/>
          <a:chExt cx="0" cy="0"/>
        </a:xfrm>
      </p:grpSpPr>
      <p:sp>
        <p:nvSpPr>
          <p:cNvPr id="2" name="TextBox 2"/>
          <p:cNvSpPr txBox="1"/>
          <p:nvPr/>
        </p:nvSpPr>
        <p:spPr>
          <a:xfrm>
            <a:off x="1028700" y="699938"/>
            <a:ext cx="16523018" cy="1098121"/>
          </a:xfrm>
          <a:prstGeom prst="rect">
            <a:avLst/>
          </a:prstGeom>
        </p:spPr>
        <p:txBody>
          <a:bodyPr lIns="0" tIns="0" rIns="0" bIns="0" rtlCol="0" anchor="t">
            <a:spAutoFit/>
          </a:bodyPr>
          <a:lstStyle/>
          <a:p>
            <a:pPr marL="0" lvl="0" indent="0" algn="l">
              <a:lnSpc>
                <a:spcPts val="9360"/>
              </a:lnSpc>
              <a:spcBef>
                <a:spcPct val="0"/>
              </a:spcBef>
            </a:pPr>
            <a:r>
              <a:rPr lang="en-US" sz="7200" dirty="0">
                <a:solidFill>
                  <a:srgbClr val="191919"/>
                </a:solidFill>
                <a:latin typeface="Montserrat Classic"/>
              </a:rPr>
              <a:t>WORKFLOW</a:t>
            </a:r>
          </a:p>
        </p:txBody>
      </p:sp>
      <p:sp>
        <p:nvSpPr>
          <p:cNvPr id="3" name="Freeform 3"/>
          <p:cNvSpPr/>
          <p:nvPr/>
        </p:nvSpPr>
        <p:spPr>
          <a:xfrm rot="6211212">
            <a:off x="12956955" y="3122959"/>
            <a:ext cx="6370699" cy="4431014"/>
          </a:xfrm>
          <a:custGeom>
            <a:avLst/>
            <a:gdLst/>
            <a:ahLst/>
            <a:cxnLst/>
            <a:rect l="l" t="t" r="r" b="b"/>
            <a:pathLst>
              <a:path w="11121719" h="6822391">
                <a:moveTo>
                  <a:pt x="0" y="0"/>
                </a:moveTo>
                <a:lnTo>
                  <a:pt x="11121719" y="0"/>
                </a:lnTo>
                <a:lnTo>
                  <a:pt x="11121719" y="6822391"/>
                </a:lnTo>
                <a:lnTo>
                  <a:pt x="0" y="6822391"/>
                </a:lnTo>
                <a:lnTo>
                  <a:pt x="0" y="0"/>
                </a:lnTo>
                <a:close/>
              </a:path>
            </a:pathLst>
          </a:custGeom>
          <a:blipFill>
            <a:blip r:embed="rId3">
              <a:extLst>
                <a:ext uri="{96DAC541-7B7A-43D3-8B79-37D633B846F1}">
                  <asvg:svgBlip xmlns:asvg="http://schemas.microsoft.com/office/drawing/2016/SVG/main" r:embed="rId4"/>
                </a:ext>
              </a:extLst>
            </a:blip>
            <a:stretch>
              <a:fillRect t="-152015" b="-48856"/>
            </a:stretch>
          </a:blipFill>
        </p:spPr>
        <p:txBody>
          <a:bodyPr/>
          <a:lstStyle/>
          <a:p>
            <a:endParaRPr lang="en-US"/>
          </a:p>
        </p:txBody>
      </p:sp>
      <p:sp>
        <p:nvSpPr>
          <p:cNvPr id="4" name="Freeform 4"/>
          <p:cNvSpPr/>
          <p:nvPr/>
        </p:nvSpPr>
        <p:spPr>
          <a:xfrm>
            <a:off x="8686800" y="5718706"/>
            <a:ext cx="6754607" cy="4200396"/>
          </a:xfrm>
          <a:custGeom>
            <a:avLst/>
            <a:gdLst/>
            <a:ahLst/>
            <a:cxnLst/>
            <a:rect l="l" t="t" r="r" b="b"/>
            <a:pathLst>
              <a:path w="7323780" h="4405784">
                <a:moveTo>
                  <a:pt x="0" y="0"/>
                </a:moveTo>
                <a:lnTo>
                  <a:pt x="7323780" y="0"/>
                </a:lnTo>
                <a:lnTo>
                  <a:pt x="7323780" y="4405784"/>
                </a:lnTo>
                <a:lnTo>
                  <a:pt x="0" y="4405784"/>
                </a:lnTo>
                <a:lnTo>
                  <a:pt x="0" y="0"/>
                </a:lnTo>
                <a:close/>
              </a:path>
            </a:pathLst>
          </a:custGeom>
          <a:blipFill>
            <a:blip r:embed="rId5"/>
            <a:stretch>
              <a:fillRect t="-6892" b="-6892"/>
            </a:stretch>
          </a:blipFill>
        </p:spPr>
        <p:txBody>
          <a:bodyPr/>
          <a:lstStyle/>
          <a:p>
            <a:endParaRPr lang="en-US"/>
          </a:p>
        </p:txBody>
      </p:sp>
      <p:sp>
        <p:nvSpPr>
          <p:cNvPr id="5" name="TextBox 5"/>
          <p:cNvSpPr txBox="1"/>
          <p:nvPr/>
        </p:nvSpPr>
        <p:spPr>
          <a:xfrm>
            <a:off x="918126" y="2183937"/>
            <a:ext cx="12694481" cy="1070806"/>
          </a:xfrm>
          <a:prstGeom prst="rect">
            <a:avLst/>
          </a:prstGeom>
        </p:spPr>
        <p:txBody>
          <a:bodyPr wrap="square" lIns="0" tIns="0" rIns="0" bIns="0" rtlCol="0" anchor="t">
            <a:spAutoFit/>
          </a:bodyPr>
          <a:lstStyle/>
          <a:p>
            <a:pPr algn="ctr">
              <a:lnSpc>
                <a:spcPts val="9380"/>
              </a:lnSpc>
              <a:spcBef>
                <a:spcPct val="0"/>
              </a:spcBef>
            </a:pPr>
            <a:r>
              <a:rPr lang="en-US" sz="6700" dirty="0">
                <a:solidFill>
                  <a:srgbClr val="191919"/>
                </a:solidFill>
                <a:latin typeface="Montserrat Classic Bold"/>
              </a:rPr>
              <a:t>1. Cancer Prediction Model</a:t>
            </a:r>
          </a:p>
        </p:txBody>
      </p:sp>
      <p:sp>
        <p:nvSpPr>
          <p:cNvPr id="6" name="TextBox 6"/>
          <p:cNvSpPr txBox="1"/>
          <p:nvPr/>
        </p:nvSpPr>
        <p:spPr>
          <a:xfrm>
            <a:off x="1302475" y="3929982"/>
            <a:ext cx="13916448" cy="1153795"/>
          </a:xfrm>
          <a:prstGeom prst="rect">
            <a:avLst/>
          </a:prstGeom>
        </p:spPr>
        <p:txBody>
          <a:bodyPr lIns="0" tIns="0" rIns="0" bIns="0" rtlCol="0" anchor="t">
            <a:spAutoFit/>
          </a:bodyPr>
          <a:lstStyle/>
          <a:p>
            <a:pPr algn="ctr">
              <a:lnSpc>
                <a:spcPts val="9379"/>
              </a:lnSpc>
              <a:spcBef>
                <a:spcPct val="0"/>
              </a:spcBef>
            </a:pPr>
            <a:r>
              <a:rPr lang="en-US" sz="6699">
                <a:solidFill>
                  <a:srgbClr val="191919"/>
                </a:solidFill>
                <a:latin typeface="Montserrat Classic Bold"/>
              </a:rPr>
              <a:t>2. Recurrence Prediction Model</a:t>
            </a:r>
          </a:p>
        </p:txBody>
      </p:sp>
      <p:sp>
        <p:nvSpPr>
          <p:cNvPr id="7" name="TextBox 7"/>
          <p:cNvSpPr txBox="1"/>
          <p:nvPr/>
        </p:nvSpPr>
        <p:spPr>
          <a:xfrm>
            <a:off x="-1219200" y="5724927"/>
            <a:ext cx="13916448" cy="1070742"/>
          </a:xfrm>
          <a:prstGeom prst="rect">
            <a:avLst/>
          </a:prstGeom>
        </p:spPr>
        <p:txBody>
          <a:bodyPr lIns="0" tIns="0" rIns="0" bIns="0" rtlCol="0" anchor="t">
            <a:spAutoFit/>
          </a:bodyPr>
          <a:lstStyle/>
          <a:p>
            <a:pPr algn="ctr">
              <a:lnSpc>
                <a:spcPts val="9379"/>
              </a:lnSpc>
              <a:spcBef>
                <a:spcPct val="0"/>
              </a:spcBef>
            </a:pPr>
            <a:r>
              <a:rPr lang="en-US" sz="6699" dirty="0">
                <a:solidFill>
                  <a:srgbClr val="191919"/>
                </a:solidFill>
                <a:latin typeface="Montserrat Classic Bold"/>
              </a:rPr>
              <a:t>3. Web Deployment</a:t>
            </a:r>
          </a:p>
        </p:txBody>
      </p:sp>
    </p:spTree>
    <p:extLst>
      <p:ext uri="{BB962C8B-B14F-4D97-AF65-F5344CB8AC3E}">
        <p14:creationId xmlns:p14="http://schemas.microsoft.com/office/powerpoint/2010/main" val="3728853335"/>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BDFE"/>
        </a:solidFill>
        <a:effectLst/>
      </p:bgPr>
    </p:bg>
    <p:spTree>
      <p:nvGrpSpPr>
        <p:cNvPr id="1" name=""/>
        <p:cNvGrpSpPr/>
        <p:nvPr/>
      </p:nvGrpSpPr>
      <p:grpSpPr>
        <a:xfrm>
          <a:off x="0" y="0"/>
          <a:ext cx="0" cy="0"/>
          <a:chOff x="0" y="0"/>
          <a:chExt cx="0" cy="0"/>
        </a:xfrm>
      </p:grpSpPr>
      <p:sp>
        <p:nvSpPr>
          <p:cNvPr id="2" name="TextBox 2"/>
          <p:cNvSpPr txBox="1"/>
          <p:nvPr/>
        </p:nvSpPr>
        <p:spPr>
          <a:xfrm>
            <a:off x="595872" y="699938"/>
            <a:ext cx="16955846" cy="2362200"/>
          </a:xfrm>
          <a:prstGeom prst="rect">
            <a:avLst/>
          </a:prstGeom>
        </p:spPr>
        <p:txBody>
          <a:bodyPr lIns="0" tIns="0" rIns="0" bIns="0" rtlCol="0" anchor="t">
            <a:spAutoFit/>
          </a:bodyPr>
          <a:lstStyle/>
          <a:p>
            <a:pPr marL="0" lvl="0" indent="0" algn="l">
              <a:lnSpc>
                <a:spcPts val="9360"/>
              </a:lnSpc>
              <a:spcBef>
                <a:spcPct val="0"/>
              </a:spcBef>
            </a:pPr>
            <a:r>
              <a:rPr lang="en-US" sz="7200" dirty="0">
                <a:solidFill>
                  <a:srgbClr val="191919"/>
                </a:solidFill>
                <a:latin typeface="Montserrat Classic"/>
              </a:rPr>
              <a:t>BUSINESS MODEL AND SOCIAL IMPACT</a:t>
            </a:r>
          </a:p>
        </p:txBody>
      </p:sp>
      <p:sp>
        <p:nvSpPr>
          <p:cNvPr id="3" name="Freeform 3"/>
          <p:cNvSpPr/>
          <p:nvPr/>
        </p:nvSpPr>
        <p:spPr>
          <a:xfrm rot="6211212">
            <a:off x="11886660" y="3840121"/>
            <a:ext cx="7896725" cy="4906897"/>
          </a:xfrm>
          <a:custGeom>
            <a:avLst/>
            <a:gdLst/>
            <a:ahLst/>
            <a:cxnLst/>
            <a:rect l="l" t="t" r="r" b="b"/>
            <a:pathLst>
              <a:path w="11121719" h="6822391">
                <a:moveTo>
                  <a:pt x="0" y="0"/>
                </a:moveTo>
                <a:lnTo>
                  <a:pt x="11121719" y="0"/>
                </a:lnTo>
                <a:lnTo>
                  <a:pt x="11121719" y="6822391"/>
                </a:lnTo>
                <a:lnTo>
                  <a:pt x="0" y="6822391"/>
                </a:lnTo>
                <a:lnTo>
                  <a:pt x="0" y="0"/>
                </a:lnTo>
                <a:close/>
              </a:path>
            </a:pathLst>
          </a:custGeom>
          <a:blipFill>
            <a:blip r:embed="rId3">
              <a:extLst>
                <a:ext uri="{96DAC541-7B7A-43D3-8B79-37D633B846F1}">
                  <asvg:svgBlip xmlns:asvg="http://schemas.microsoft.com/office/drawing/2016/SVG/main" r:embed="rId4"/>
                </a:ext>
              </a:extLst>
            </a:blip>
            <a:stretch>
              <a:fillRect t="-152015" b="-48856"/>
            </a:stretch>
          </a:blipFill>
        </p:spPr>
        <p:txBody>
          <a:bodyPr/>
          <a:lstStyle/>
          <a:p>
            <a:endParaRPr lang="en-US"/>
          </a:p>
        </p:txBody>
      </p:sp>
      <p:sp>
        <p:nvSpPr>
          <p:cNvPr id="4" name="TextBox 4"/>
          <p:cNvSpPr txBox="1"/>
          <p:nvPr/>
        </p:nvSpPr>
        <p:spPr>
          <a:xfrm>
            <a:off x="3931112" y="2760815"/>
            <a:ext cx="9047269" cy="3514808"/>
          </a:xfrm>
          <a:prstGeom prst="rect">
            <a:avLst/>
          </a:prstGeom>
        </p:spPr>
        <p:txBody>
          <a:bodyPr wrap="square" lIns="0" tIns="0" rIns="0" bIns="0" rtlCol="0" anchor="t">
            <a:spAutoFit/>
          </a:bodyPr>
          <a:lstStyle/>
          <a:p>
            <a:pPr algn="ctr">
              <a:lnSpc>
                <a:spcPts val="4027"/>
              </a:lnSpc>
            </a:pPr>
            <a:r>
              <a:rPr lang="en-US" sz="4000" dirty="0">
                <a:solidFill>
                  <a:srgbClr val="FF66F0"/>
                </a:solidFill>
                <a:latin typeface="Montserrat Classic Bold"/>
              </a:rPr>
              <a:t>Business Model</a:t>
            </a:r>
          </a:p>
          <a:p>
            <a:pPr marL="621171" lvl="1" indent="-310585" algn="ctr">
              <a:lnSpc>
                <a:spcPts val="4027"/>
              </a:lnSpc>
              <a:buFont typeface="Arial"/>
              <a:buChar char="•"/>
            </a:pPr>
            <a:r>
              <a:rPr lang="en-US" sz="4000" dirty="0">
                <a:solidFill>
                  <a:srgbClr val="000000"/>
                </a:solidFill>
                <a:latin typeface="Montserrat Classic Bold"/>
              </a:rPr>
              <a:t>Subscription Fees for Healthcare Providers</a:t>
            </a:r>
          </a:p>
          <a:p>
            <a:pPr marL="621171" lvl="1" indent="-310585" algn="ctr">
              <a:lnSpc>
                <a:spcPts val="4027"/>
              </a:lnSpc>
              <a:buFont typeface="Arial"/>
              <a:buChar char="•"/>
            </a:pPr>
            <a:r>
              <a:rPr lang="en-US" sz="4000" dirty="0">
                <a:solidFill>
                  <a:srgbClr val="000000"/>
                </a:solidFill>
                <a:latin typeface="Montserrat Classic Bold"/>
              </a:rPr>
              <a:t>Licensing to Insurance Companies</a:t>
            </a:r>
          </a:p>
          <a:p>
            <a:pPr marL="621171" lvl="1" indent="-310585" algn="ctr">
              <a:lnSpc>
                <a:spcPts val="4027"/>
              </a:lnSpc>
              <a:buFont typeface="Arial"/>
              <a:buChar char="•"/>
            </a:pPr>
            <a:r>
              <a:rPr lang="en-US" sz="4000" dirty="0">
                <a:solidFill>
                  <a:srgbClr val="000000"/>
                </a:solidFill>
                <a:latin typeface="Montserrat Classic Bold"/>
              </a:rPr>
              <a:t>Partnerships and Collaborations </a:t>
            </a:r>
          </a:p>
          <a:p>
            <a:pPr algn="ctr">
              <a:lnSpc>
                <a:spcPts val="3789"/>
              </a:lnSpc>
              <a:spcBef>
                <a:spcPct val="0"/>
              </a:spcBef>
            </a:pPr>
            <a:endParaRPr lang="en-US" sz="2877" dirty="0">
              <a:solidFill>
                <a:srgbClr val="000000"/>
              </a:solidFill>
              <a:latin typeface="Montserrat Classic Bold"/>
            </a:endParaRPr>
          </a:p>
        </p:txBody>
      </p:sp>
      <p:sp>
        <p:nvSpPr>
          <p:cNvPr id="5" name="TextBox 5"/>
          <p:cNvSpPr txBox="1"/>
          <p:nvPr/>
        </p:nvSpPr>
        <p:spPr>
          <a:xfrm>
            <a:off x="3931112" y="6766083"/>
            <a:ext cx="9047271" cy="2488886"/>
          </a:xfrm>
          <a:prstGeom prst="rect">
            <a:avLst/>
          </a:prstGeom>
        </p:spPr>
        <p:txBody>
          <a:bodyPr wrap="square" lIns="0" tIns="0" rIns="0" bIns="0" rtlCol="0" anchor="t">
            <a:spAutoFit/>
          </a:bodyPr>
          <a:lstStyle/>
          <a:p>
            <a:pPr algn="ctr">
              <a:lnSpc>
                <a:spcPts val="4027"/>
              </a:lnSpc>
            </a:pPr>
            <a:r>
              <a:rPr lang="en-US" sz="4000" dirty="0">
                <a:solidFill>
                  <a:srgbClr val="FF66F0"/>
                </a:solidFill>
                <a:latin typeface="Montserrat Classic Bold"/>
              </a:rPr>
              <a:t>Social Impact</a:t>
            </a:r>
          </a:p>
          <a:p>
            <a:pPr marL="621170" lvl="1" indent="-310585" algn="ctr">
              <a:lnSpc>
                <a:spcPts val="4027"/>
              </a:lnSpc>
              <a:buFont typeface="Arial"/>
              <a:buChar char="•"/>
            </a:pPr>
            <a:r>
              <a:rPr lang="en-US" sz="4000" dirty="0">
                <a:solidFill>
                  <a:srgbClr val="000000"/>
                </a:solidFill>
                <a:latin typeface="Montserrat Classic Bold"/>
              </a:rPr>
              <a:t>Patient Empowerment</a:t>
            </a:r>
          </a:p>
          <a:p>
            <a:pPr marL="621170" lvl="1" indent="-310585" algn="ctr">
              <a:lnSpc>
                <a:spcPts val="4027"/>
              </a:lnSpc>
              <a:buFont typeface="Arial"/>
              <a:buChar char="•"/>
            </a:pPr>
            <a:r>
              <a:rPr lang="en-US" sz="4000" dirty="0">
                <a:solidFill>
                  <a:srgbClr val="000000"/>
                </a:solidFill>
                <a:latin typeface="Montserrat Classic Bold"/>
              </a:rPr>
              <a:t>Healthcare System Efficiency</a:t>
            </a:r>
          </a:p>
          <a:p>
            <a:pPr marL="621170" lvl="1" indent="-310585" algn="ctr">
              <a:lnSpc>
                <a:spcPts val="4027"/>
              </a:lnSpc>
              <a:buFont typeface="Arial"/>
              <a:buChar char="•"/>
            </a:pPr>
            <a:r>
              <a:rPr lang="en-US" sz="4000" dirty="0">
                <a:solidFill>
                  <a:srgbClr val="000000"/>
                </a:solidFill>
                <a:latin typeface="Montserrat Classic Bold"/>
              </a:rPr>
              <a:t>Educational Advancement</a:t>
            </a:r>
          </a:p>
          <a:p>
            <a:pPr algn="ctr">
              <a:lnSpc>
                <a:spcPts val="3789"/>
              </a:lnSpc>
              <a:spcBef>
                <a:spcPct val="0"/>
              </a:spcBef>
            </a:pPr>
            <a:endParaRPr lang="en-US" sz="2877" dirty="0">
              <a:solidFill>
                <a:srgbClr val="000000"/>
              </a:solidFill>
              <a:latin typeface="Montserrat Classic Bold"/>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BDFE"/>
        </a:solidFill>
        <a:effectLst/>
      </p:bgPr>
    </p:bg>
    <p:spTree>
      <p:nvGrpSpPr>
        <p:cNvPr id="1" name=""/>
        <p:cNvGrpSpPr/>
        <p:nvPr/>
      </p:nvGrpSpPr>
      <p:grpSpPr>
        <a:xfrm>
          <a:off x="0" y="0"/>
          <a:ext cx="0" cy="0"/>
          <a:chOff x="0" y="0"/>
          <a:chExt cx="0" cy="0"/>
        </a:xfrm>
      </p:grpSpPr>
      <p:sp>
        <p:nvSpPr>
          <p:cNvPr id="2" name="Freeform 2"/>
          <p:cNvSpPr/>
          <p:nvPr/>
        </p:nvSpPr>
        <p:spPr>
          <a:xfrm rot="7164599">
            <a:off x="4925814" y="1269795"/>
            <a:ext cx="11203317" cy="7035836"/>
          </a:xfrm>
          <a:custGeom>
            <a:avLst/>
            <a:gdLst/>
            <a:ahLst/>
            <a:cxnLst/>
            <a:rect l="l" t="t" r="r" b="b"/>
            <a:pathLst>
              <a:path w="21615699" h="13259709">
                <a:moveTo>
                  <a:pt x="0" y="0"/>
                </a:moveTo>
                <a:lnTo>
                  <a:pt x="21615699" y="0"/>
                </a:lnTo>
                <a:lnTo>
                  <a:pt x="21615699" y="13259709"/>
                </a:lnTo>
                <a:lnTo>
                  <a:pt x="0" y="13259709"/>
                </a:lnTo>
                <a:lnTo>
                  <a:pt x="0" y="0"/>
                </a:lnTo>
                <a:close/>
              </a:path>
            </a:pathLst>
          </a:custGeom>
          <a:blipFill>
            <a:blip r:embed="rId3">
              <a:extLst>
                <a:ext uri="{96DAC541-7B7A-43D3-8B79-37D633B846F1}">
                  <asvg:svgBlip xmlns:asvg="http://schemas.microsoft.com/office/drawing/2016/SVG/main" r:embed="rId4"/>
                </a:ext>
              </a:extLst>
            </a:blip>
            <a:stretch>
              <a:fillRect t="-152015" b="-48856"/>
            </a:stretch>
          </a:blipFill>
        </p:spPr>
        <p:txBody>
          <a:bodyPr/>
          <a:lstStyle/>
          <a:p>
            <a:endParaRPr lang="en-US"/>
          </a:p>
        </p:txBody>
      </p:sp>
      <p:sp>
        <p:nvSpPr>
          <p:cNvPr id="3" name="Freeform 3"/>
          <p:cNvSpPr/>
          <p:nvPr/>
        </p:nvSpPr>
        <p:spPr>
          <a:xfrm>
            <a:off x="574231" y="3650963"/>
            <a:ext cx="2709505" cy="6293137"/>
          </a:xfrm>
          <a:custGeom>
            <a:avLst/>
            <a:gdLst/>
            <a:ahLst/>
            <a:cxnLst/>
            <a:rect l="l" t="t" r="r" b="b"/>
            <a:pathLst>
              <a:path w="4617693" h="12892036">
                <a:moveTo>
                  <a:pt x="0" y="0"/>
                </a:moveTo>
                <a:lnTo>
                  <a:pt x="4617693" y="0"/>
                </a:lnTo>
                <a:lnTo>
                  <a:pt x="4617693" y="12892036"/>
                </a:lnTo>
                <a:lnTo>
                  <a:pt x="0" y="128920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5130837" y="598520"/>
            <a:ext cx="1847756" cy="5241860"/>
          </a:xfrm>
          <a:custGeom>
            <a:avLst/>
            <a:gdLst/>
            <a:ahLst/>
            <a:cxnLst/>
            <a:rect l="l" t="t" r="r" b="b"/>
            <a:pathLst>
              <a:path w="1847756" h="5241860">
                <a:moveTo>
                  <a:pt x="0" y="0"/>
                </a:moveTo>
                <a:lnTo>
                  <a:pt x="1847756" y="0"/>
                </a:lnTo>
                <a:lnTo>
                  <a:pt x="1847756" y="5241860"/>
                </a:lnTo>
                <a:lnTo>
                  <a:pt x="0" y="52418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rot="-5071531" flipH="1">
            <a:off x="7020515" y="2538830"/>
            <a:ext cx="2167774" cy="2785691"/>
          </a:xfrm>
          <a:custGeom>
            <a:avLst/>
            <a:gdLst/>
            <a:ahLst/>
            <a:cxnLst/>
            <a:rect l="l" t="t" r="r" b="b"/>
            <a:pathLst>
              <a:path w="2167774" h="2785691">
                <a:moveTo>
                  <a:pt x="2167775" y="0"/>
                </a:moveTo>
                <a:lnTo>
                  <a:pt x="0" y="0"/>
                </a:lnTo>
                <a:lnTo>
                  <a:pt x="0" y="2785692"/>
                </a:lnTo>
                <a:lnTo>
                  <a:pt x="2167775" y="2785692"/>
                </a:lnTo>
                <a:lnTo>
                  <a:pt x="216777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TextBox 6"/>
          <p:cNvSpPr txBox="1"/>
          <p:nvPr/>
        </p:nvSpPr>
        <p:spPr>
          <a:xfrm>
            <a:off x="574231" y="369933"/>
            <a:ext cx="10231988" cy="2198935"/>
          </a:xfrm>
          <a:prstGeom prst="rect">
            <a:avLst/>
          </a:prstGeom>
        </p:spPr>
        <p:txBody>
          <a:bodyPr lIns="0" tIns="0" rIns="0" bIns="0" rtlCol="0" anchor="t">
            <a:spAutoFit/>
          </a:bodyPr>
          <a:lstStyle/>
          <a:p>
            <a:pPr marL="0" lvl="0" indent="0">
              <a:lnSpc>
                <a:spcPts val="9000"/>
              </a:lnSpc>
              <a:spcBef>
                <a:spcPct val="0"/>
              </a:spcBef>
            </a:pPr>
            <a:r>
              <a:rPr lang="en-US" sz="7200" u="sng" dirty="0">
                <a:solidFill>
                  <a:srgbClr val="191919"/>
                </a:solidFill>
                <a:latin typeface="Montserrat Classic"/>
              </a:rPr>
              <a:t>SUCCESS METRICS &amp; POTENTIAL LIMITS</a:t>
            </a:r>
          </a:p>
        </p:txBody>
      </p:sp>
      <p:sp>
        <p:nvSpPr>
          <p:cNvPr id="7" name="TextBox 7"/>
          <p:cNvSpPr txBox="1"/>
          <p:nvPr/>
        </p:nvSpPr>
        <p:spPr>
          <a:xfrm>
            <a:off x="5686214" y="5051863"/>
            <a:ext cx="9047269" cy="3491336"/>
          </a:xfrm>
          <a:prstGeom prst="rect">
            <a:avLst/>
          </a:prstGeom>
        </p:spPr>
        <p:txBody>
          <a:bodyPr lIns="0" tIns="0" rIns="0" bIns="0" rtlCol="0" anchor="t">
            <a:spAutoFit/>
          </a:bodyPr>
          <a:lstStyle/>
          <a:p>
            <a:pPr algn="ctr">
              <a:lnSpc>
                <a:spcPts val="4027"/>
              </a:lnSpc>
            </a:pPr>
            <a:endParaRPr sz="4000" dirty="0"/>
          </a:p>
          <a:p>
            <a:pPr marL="621171" lvl="1" indent="-310585" algn="ctr">
              <a:lnSpc>
                <a:spcPts val="4027"/>
              </a:lnSpc>
              <a:buFont typeface="Arial"/>
              <a:buChar char="•"/>
            </a:pPr>
            <a:r>
              <a:rPr lang="en-US" sz="4000" dirty="0">
                <a:solidFill>
                  <a:srgbClr val="191919"/>
                </a:solidFill>
                <a:latin typeface="Montserrat Classic Bold"/>
              </a:rPr>
              <a:t>User Engagement</a:t>
            </a:r>
          </a:p>
          <a:p>
            <a:pPr marL="621171" lvl="1" indent="-310585" algn="ctr">
              <a:lnSpc>
                <a:spcPts val="4027"/>
              </a:lnSpc>
              <a:buFont typeface="Arial"/>
              <a:buChar char="•"/>
            </a:pPr>
            <a:r>
              <a:rPr lang="en-US" sz="4000" dirty="0">
                <a:solidFill>
                  <a:srgbClr val="000000"/>
                </a:solidFill>
                <a:latin typeface="Montserrat Classic Bold"/>
              </a:rPr>
              <a:t>Clinical Outcomes</a:t>
            </a:r>
          </a:p>
          <a:p>
            <a:pPr marL="621171" lvl="1" indent="-310585" algn="ctr">
              <a:lnSpc>
                <a:spcPts val="4027"/>
              </a:lnSpc>
              <a:buFont typeface="Arial"/>
              <a:buChar char="•"/>
            </a:pPr>
            <a:r>
              <a:rPr lang="en-US" sz="4000" dirty="0">
                <a:solidFill>
                  <a:srgbClr val="000000"/>
                </a:solidFill>
                <a:latin typeface="Montserrat Classic Bold"/>
              </a:rPr>
              <a:t>Data Security</a:t>
            </a:r>
          </a:p>
          <a:p>
            <a:pPr marL="621171" lvl="1" indent="-310585" algn="ctr">
              <a:lnSpc>
                <a:spcPts val="4027"/>
              </a:lnSpc>
              <a:buFont typeface="Arial"/>
              <a:buChar char="•"/>
            </a:pPr>
            <a:r>
              <a:rPr lang="en-US" sz="4000" dirty="0">
                <a:solidFill>
                  <a:srgbClr val="000000"/>
                </a:solidFill>
                <a:latin typeface="Montserrat Classic Bold"/>
              </a:rPr>
              <a:t>Model Accuracy</a:t>
            </a:r>
          </a:p>
          <a:p>
            <a:pPr marL="621171" lvl="1" indent="-310585" algn="ctr">
              <a:lnSpc>
                <a:spcPts val="4027"/>
              </a:lnSpc>
              <a:buFont typeface="Arial"/>
              <a:buChar char="•"/>
            </a:pPr>
            <a:r>
              <a:rPr lang="en-US" sz="4000" dirty="0">
                <a:solidFill>
                  <a:srgbClr val="000000"/>
                </a:solidFill>
                <a:latin typeface="Montserrat Classic Bold"/>
              </a:rPr>
              <a:t> Development &amp; Maintenance</a:t>
            </a:r>
          </a:p>
          <a:p>
            <a:pPr algn="ctr">
              <a:lnSpc>
                <a:spcPts val="3789"/>
              </a:lnSpc>
              <a:spcBef>
                <a:spcPct val="0"/>
              </a:spcBef>
            </a:pPr>
            <a:endParaRPr lang="en-US" sz="2877" dirty="0">
              <a:solidFill>
                <a:srgbClr val="000000"/>
              </a:solidFill>
              <a:latin typeface="Montserrat Classic Bold"/>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BDFE"/>
        </a:solidFill>
        <a:effectLst/>
      </p:bgPr>
    </p:bg>
    <p:spTree>
      <p:nvGrpSpPr>
        <p:cNvPr id="1" name=""/>
        <p:cNvGrpSpPr/>
        <p:nvPr/>
      </p:nvGrpSpPr>
      <p:grpSpPr>
        <a:xfrm>
          <a:off x="0" y="0"/>
          <a:ext cx="0" cy="0"/>
          <a:chOff x="0" y="0"/>
          <a:chExt cx="0" cy="0"/>
        </a:xfrm>
      </p:grpSpPr>
      <p:sp>
        <p:nvSpPr>
          <p:cNvPr id="2" name="Freeform 2"/>
          <p:cNvSpPr/>
          <p:nvPr/>
        </p:nvSpPr>
        <p:spPr>
          <a:xfrm rot="2075681">
            <a:off x="1843979" y="2353161"/>
            <a:ext cx="16553376" cy="6282107"/>
          </a:xfrm>
          <a:custGeom>
            <a:avLst/>
            <a:gdLst/>
            <a:ahLst/>
            <a:cxnLst/>
            <a:rect l="l" t="t" r="r" b="b"/>
            <a:pathLst>
              <a:path w="29375948" h="18020075">
                <a:moveTo>
                  <a:pt x="0" y="0"/>
                </a:moveTo>
                <a:lnTo>
                  <a:pt x="29375948" y="0"/>
                </a:lnTo>
                <a:lnTo>
                  <a:pt x="29375948" y="18020076"/>
                </a:lnTo>
                <a:lnTo>
                  <a:pt x="0" y="18020076"/>
                </a:lnTo>
                <a:lnTo>
                  <a:pt x="0" y="0"/>
                </a:lnTo>
                <a:close/>
              </a:path>
            </a:pathLst>
          </a:custGeom>
          <a:blipFill>
            <a:blip r:embed="rId2">
              <a:extLst>
                <a:ext uri="{96DAC541-7B7A-43D3-8B79-37D633B846F1}">
                  <asvg:svgBlip xmlns:asvg="http://schemas.microsoft.com/office/drawing/2016/SVG/main" r:embed="rId3"/>
                </a:ext>
              </a:extLst>
            </a:blip>
            <a:stretch>
              <a:fillRect t="-152015" b="-48856"/>
            </a:stretch>
          </a:blipFill>
        </p:spPr>
        <p:txBody>
          <a:bodyPr/>
          <a:lstStyle/>
          <a:p>
            <a:endParaRPr lang="en-US"/>
          </a:p>
        </p:txBody>
      </p:sp>
      <p:grpSp>
        <p:nvGrpSpPr>
          <p:cNvPr id="3" name="Group 3"/>
          <p:cNvGrpSpPr/>
          <p:nvPr/>
        </p:nvGrpSpPr>
        <p:grpSpPr>
          <a:xfrm>
            <a:off x="3468770" y="3754075"/>
            <a:ext cx="11350459" cy="2470472"/>
            <a:chOff x="0" y="0"/>
            <a:chExt cx="2989421" cy="650659"/>
          </a:xfrm>
        </p:grpSpPr>
        <p:sp>
          <p:nvSpPr>
            <p:cNvPr id="4" name="Freeform 4"/>
            <p:cNvSpPr/>
            <p:nvPr/>
          </p:nvSpPr>
          <p:spPr>
            <a:xfrm>
              <a:off x="0" y="0"/>
              <a:ext cx="2989421" cy="650659"/>
            </a:xfrm>
            <a:custGeom>
              <a:avLst/>
              <a:gdLst/>
              <a:ahLst/>
              <a:cxnLst/>
              <a:rect l="l" t="t" r="r" b="b"/>
              <a:pathLst>
                <a:path w="2989421" h="650659">
                  <a:moveTo>
                    <a:pt x="68208" y="0"/>
                  </a:moveTo>
                  <a:lnTo>
                    <a:pt x="2921213" y="0"/>
                  </a:lnTo>
                  <a:cubicBezTo>
                    <a:pt x="2958884" y="0"/>
                    <a:pt x="2989421" y="30538"/>
                    <a:pt x="2989421" y="68208"/>
                  </a:cubicBezTo>
                  <a:lnTo>
                    <a:pt x="2989421" y="582451"/>
                  </a:lnTo>
                  <a:cubicBezTo>
                    <a:pt x="2989421" y="620122"/>
                    <a:pt x="2958884" y="650659"/>
                    <a:pt x="2921213" y="650659"/>
                  </a:cubicBezTo>
                  <a:lnTo>
                    <a:pt x="68208" y="650659"/>
                  </a:lnTo>
                  <a:cubicBezTo>
                    <a:pt x="30538" y="650659"/>
                    <a:pt x="0" y="620122"/>
                    <a:pt x="0" y="582451"/>
                  </a:cubicBezTo>
                  <a:lnTo>
                    <a:pt x="0" y="68208"/>
                  </a:lnTo>
                  <a:cubicBezTo>
                    <a:pt x="0" y="30538"/>
                    <a:pt x="30538" y="0"/>
                    <a:pt x="68208" y="0"/>
                  </a:cubicBezTo>
                  <a:close/>
                </a:path>
              </a:pathLst>
            </a:custGeom>
            <a:solidFill>
              <a:srgbClr val="FF66F0"/>
            </a:solidFill>
            <a:ln w="38100" cap="rnd">
              <a:solidFill>
                <a:srgbClr val="191919"/>
              </a:solidFill>
              <a:prstDash val="solid"/>
              <a:round/>
            </a:ln>
          </p:spPr>
          <p:txBody>
            <a:bodyPr/>
            <a:lstStyle/>
            <a:p>
              <a:endParaRPr lang="en-US"/>
            </a:p>
          </p:txBody>
        </p:sp>
        <p:sp>
          <p:nvSpPr>
            <p:cNvPr id="5" name="TextBox 5"/>
            <p:cNvSpPr txBox="1"/>
            <p:nvPr/>
          </p:nvSpPr>
          <p:spPr>
            <a:xfrm>
              <a:off x="0" y="-38100"/>
              <a:ext cx="2989421" cy="688759"/>
            </a:xfrm>
            <a:prstGeom prst="rect">
              <a:avLst/>
            </a:prstGeom>
          </p:spPr>
          <p:txBody>
            <a:bodyPr lIns="50800" tIns="50800" rIns="50800" bIns="50800" rtlCol="0" anchor="ctr"/>
            <a:lstStyle/>
            <a:p>
              <a:pPr algn="ctr">
                <a:lnSpc>
                  <a:spcPts val="2940"/>
                </a:lnSpc>
              </a:pPr>
              <a:endParaRPr/>
            </a:p>
          </p:txBody>
        </p:sp>
      </p:grpSp>
      <p:sp>
        <p:nvSpPr>
          <p:cNvPr id="6" name="TextBox 6"/>
          <p:cNvSpPr txBox="1"/>
          <p:nvPr/>
        </p:nvSpPr>
        <p:spPr>
          <a:xfrm>
            <a:off x="3729073" y="4011250"/>
            <a:ext cx="10829854" cy="1937385"/>
          </a:xfrm>
          <a:prstGeom prst="rect">
            <a:avLst/>
          </a:prstGeom>
        </p:spPr>
        <p:txBody>
          <a:bodyPr lIns="0" tIns="0" rIns="0" bIns="0" rtlCol="0" anchor="t">
            <a:spAutoFit/>
          </a:bodyPr>
          <a:lstStyle/>
          <a:p>
            <a:pPr marL="0" lvl="0" indent="0" algn="ctr">
              <a:lnSpc>
                <a:spcPts val="14400"/>
              </a:lnSpc>
              <a:spcBef>
                <a:spcPct val="0"/>
              </a:spcBef>
            </a:pPr>
            <a:r>
              <a:rPr lang="en-US" sz="14400" u="none" strike="noStrike">
                <a:solidFill>
                  <a:srgbClr val="191919"/>
                </a:solidFill>
                <a:latin typeface="Montserrat Classic"/>
              </a:rPr>
              <a:t>Thank you!</a:t>
            </a:r>
          </a:p>
        </p:txBody>
      </p:sp>
      <p:sp>
        <p:nvSpPr>
          <p:cNvPr id="7" name="TextBox 7"/>
          <p:cNvSpPr txBox="1"/>
          <p:nvPr/>
        </p:nvSpPr>
        <p:spPr>
          <a:xfrm>
            <a:off x="5703818" y="6437121"/>
            <a:ext cx="6880363" cy="356235"/>
          </a:xfrm>
          <a:prstGeom prst="rect">
            <a:avLst/>
          </a:prstGeom>
        </p:spPr>
        <p:txBody>
          <a:bodyPr lIns="0" tIns="0" rIns="0" bIns="0" rtlCol="0" anchor="t">
            <a:spAutoFit/>
          </a:bodyPr>
          <a:lstStyle/>
          <a:p>
            <a:pPr marL="0" lvl="0" indent="0" algn="ctr">
              <a:lnSpc>
                <a:spcPts val="2940"/>
              </a:lnSpc>
              <a:spcBef>
                <a:spcPct val="0"/>
              </a:spcBef>
            </a:pPr>
            <a:r>
              <a:rPr lang="en-US" sz="2100" u="none" strike="noStrike">
                <a:solidFill>
                  <a:srgbClr val="191919"/>
                </a:solidFill>
                <a:latin typeface="Montserrat Classic"/>
              </a:rPr>
              <a:t>Write a closing statement or call-to-action here.</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BDFE"/>
        </a:solidFill>
        <a:effectLst/>
      </p:bgPr>
    </p:bg>
    <p:spTree>
      <p:nvGrpSpPr>
        <p:cNvPr id="1" name=""/>
        <p:cNvGrpSpPr/>
        <p:nvPr/>
      </p:nvGrpSpPr>
      <p:grpSpPr>
        <a:xfrm>
          <a:off x="0" y="0"/>
          <a:ext cx="0" cy="0"/>
          <a:chOff x="0" y="0"/>
          <a:chExt cx="0" cy="0"/>
        </a:xfrm>
      </p:grpSpPr>
      <p:sp>
        <p:nvSpPr>
          <p:cNvPr id="2" name="AutoShape 2"/>
          <p:cNvSpPr/>
          <p:nvPr/>
        </p:nvSpPr>
        <p:spPr>
          <a:xfrm rot="-5400000">
            <a:off x="1792016" y="5131995"/>
            <a:ext cx="10257527" cy="0"/>
          </a:xfrm>
          <a:prstGeom prst="line">
            <a:avLst/>
          </a:prstGeom>
          <a:ln w="38100" cap="rnd">
            <a:solidFill>
              <a:srgbClr val="FF66F0"/>
            </a:solidFill>
            <a:prstDash val="solid"/>
            <a:headEnd type="none" w="sm" len="sm"/>
            <a:tailEnd type="none" w="sm" len="sm"/>
          </a:ln>
        </p:spPr>
        <p:txBody>
          <a:bodyPr/>
          <a:lstStyle/>
          <a:p>
            <a:endParaRPr lang="en-US"/>
          </a:p>
        </p:txBody>
      </p:sp>
      <p:sp>
        <p:nvSpPr>
          <p:cNvPr id="3" name="TextBox 3"/>
          <p:cNvSpPr txBox="1"/>
          <p:nvPr/>
        </p:nvSpPr>
        <p:spPr>
          <a:xfrm>
            <a:off x="1028700" y="765751"/>
            <a:ext cx="5059131" cy="2200275"/>
          </a:xfrm>
          <a:prstGeom prst="rect">
            <a:avLst/>
          </a:prstGeom>
        </p:spPr>
        <p:txBody>
          <a:bodyPr lIns="0" tIns="0" rIns="0" bIns="0" rtlCol="0" anchor="t">
            <a:spAutoFit/>
          </a:bodyPr>
          <a:lstStyle/>
          <a:p>
            <a:pPr marL="0" lvl="0" indent="0">
              <a:lnSpc>
                <a:spcPts val="8640"/>
              </a:lnSpc>
              <a:spcBef>
                <a:spcPct val="0"/>
              </a:spcBef>
            </a:pPr>
            <a:r>
              <a:rPr lang="en-US" sz="7200" u="none" strike="noStrike">
                <a:solidFill>
                  <a:srgbClr val="191919"/>
                </a:solidFill>
                <a:latin typeface="Montserrat Classic"/>
              </a:rPr>
              <a:t>Resource </a:t>
            </a:r>
          </a:p>
          <a:p>
            <a:pPr marL="0" lvl="0" indent="0">
              <a:lnSpc>
                <a:spcPts val="8640"/>
              </a:lnSpc>
              <a:spcBef>
                <a:spcPct val="0"/>
              </a:spcBef>
            </a:pPr>
            <a:r>
              <a:rPr lang="en-US" sz="7200" u="none" strike="noStrike">
                <a:solidFill>
                  <a:srgbClr val="191919"/>
                </a:solidFill>
                <a:latin typeface="Montserrat Classic"/>
              </a:rPr>
              <a:t>Page</a:t>
            </a:r>
          </a:p>
        </p:txBody>
      </p:sp>
      <p:sp>
        <p:nvSpPr>
          <p:cNvPr id="4" name="TextBox 4"/>
          <p:cNvSpPr txBox="1"/>
          <p:nvPr/>
        </p:nvSpPr>
        <p:spPr>
          <a:xfrm>
            <a:off x="1028700" y="3535680"/>
            <a:ext cx="5059131" cy="3678251"/>
          </a:xfrm>
          <a:prstGeom prst="rect">
            <a:avLst/>
          </a:prstGeom>
        </p:spPr>
        <p:txBody>
          <a:bodyPr lIns="0" tIns="0" rIns="0" bIns="0" rtlCol="0" anchor="t">
            <a:spAutoFit/>
          </a:bodyPr>
          <a:lstStyle/>
          <a:p>
            <a:pPr marL="0" lvl="0" indent="0">
              <a:lnSpc>
                <a:spcPts val="2940"/>
              </a:lnSpc>
              <a:spcBef>
                <a:spcPct val="0"/>
              </a:spcBef>
            </a:pPr>
            <a:endParaRPr lang="en-US" sz="2100" u="none" strike="noStrike" dirty="0">
              <a:solidFill>
                <a:srgbClr val="191919"/>
              </a:solidFill>
              <a:latin typeface="Montserrat Classic"/>
            </a:endParaRPr>
          </a:p>
          <a:p>
            <a:pPr marL="0" lvl="0" indent="0">
              <a:lnSpc>
                <a:spcPts val="2940"/>
              </a:lnSpc>
              <a:spcBef>
                <a:spcPct val="0"/>
              </a:spcBef>
            </a:pPr>
            <a:endParaRPr lang="en-US" sz="2100" u="none" strike="noStrike" dirty="0">
              <a:solidFill>
                <a:srgbClr val="191919"/>
              </a:solidFill>
              <a:latin typeface="Montserrat Classic"/>
            </a:endParaRPr>
          </a:p>
          <a:p>
            <a:pPr marL="0" lvl="0" indent="0">
              <a:lnSpc>
                <a:spcPts val="2940"/>
              </a:lnSpc>
              <a:spcBef>
                <a:spcPct val="0"/>
              </a:spcBef>
            </a:pPr>
            <a:endParaRPr lang="en-US" sz="2100" u="none" strike="noStrike" dirty="0">
              <a:solidFill>
                <a:srgbClr val="191919"/>
              </a:solidFill>
              <a:latin typeface="Montserrat Classic"/>
            </a:endParaRPr>
          </a:p>
          <a:p>
            <a:pPr marL="0" lvl="0" indent="0">
              <a:lnSpc>
                <a:spcPts val="2940"/>
              </a:lnSpc>
              <a:spcBef>
                <a:spcPct val="0"/>
              </a:spcBef>
            </a:pPr>
            <a:endParaRPr lang="en-US" sz="2100" u="none" strike="noStrike" dirty="0">
              <a:solidFill>
                <a:srgbClr val="191919"/>
              </a:solidFill>
              <a:latin typeface="Montserrat Classic"/>
            </a:endParaRPr>
          </a:p>
          <a:p>
            <a:pPr marL="0" lvl="0" indent="0">
              <a:lnSpc>
                <a:spcPts val="2940"/>
              </a:lnSpc>
              <a:spcBef>
                <a:spcPct val="0"/>
              </a:spcBef>
            </a:pPr>
            <a:endParaRPr lang="en-US" sz="2100" u="none" strike="noStrike" dirty="0">
              <a:solidFill>
                <a:srgbClr val="191919"/>
              </a:solidFill>
              <a:latin typeface="Montserrat Classic"/>
            </a:endParaRPr>
          </a:p>
          <a:p>
            <a:pPr marL="0" lvl="0" indent="0">
              <a:lnSpc>
                <a:spcPts val="2940"/>
              </a:lnSpc>
              <a:spcBef>
                <a:spcPct val="0"/>
              </a:spcBef>
            </a:pPr>
            <a:endParaRPr lang="en-US" sz="2100" u="none" strike="noStrike" dirty="0">
              <a:solidFill>
                <a:srgbClr val="191919"/>
              </a:solidFill>
              <a:latin typeface="Montserrat Classic"/>
            </a:endParaRPr>
          </a:p>
          <a:p>
            <a:pPr marL="0" lvl="0" indent="0">
              <a:lnSpc>
                <a:spcPts val="2940"/>
              </a:lnSpc>
              <a:spcBef>
                <a:spcPct val="0"/>
              </a:spcBef>
            </a:pPr>
            <a:endParaRPr lang="en-US" sz="2100" u="none" strike="noStrike" dirty="0">
              <a:solidFill>
                <a:srgbClr val="191919"/>
              </a:solidFill>
              <a:latin typeface="Montserrat Classic"/>
            </a:endParaRPr>
          </a:p>
          <a:p>
            <a:pPr marL="0" lvl="0" indent="0">
              <a:lnSpc>
                <a:spcPts val="2940"/>
              </a:lnSpc>
              <a:spcBef>
                <a:spcPct val="0"/>
              </a:spcBef>
            </a:pPr>
            <a:endParaRPr lang="en-US" sz="2100" u="none" strike="noStrike" dirty="0">
              <a:solidFill>
                <a:srgbClr val="191919"/>
              </a:solidFill>
              <a:latin typeface="Montserrat Classic"/>
            </a:endParaRPr>
          </a:p>
          <a:p>
            <a:pPr marL="0" lvl="0" indent="0">
              <a:lnSpc>
                <a:spcPts val="2940"/>
              </a:lnSpc>
              <a:spcBef>
                <a:spcPct val="0"/>
              </a:spcBef>
            </a:pPr>
            <a:r>
              <a:rPr lang="en-US" sz="2100" u="none" strike="noStrike" dirty="0">
                <a:solidFill>
                  <a:srgbClr val="191919"/>
                </a:solidFill>
                <a:latin typeface="Montserrat Classic"/>
              </a:rPr>
              <a:t>https://</a:t>
            </a:r>
            <a:r>
              <a:rPr lang="en-US" sz="2100" u="none" strike="noStrike" dirty="0" err="1">
                <a:solidFill>
                  <a:srgbClr val="191919"/>
                </a:solidFill>
                <a:latin typeface="Montserrat Classic"/>
              </a:rPr>
              <a:t>www.kaggle.com</a:t>
            </a:r>
            <a:r>
              <a:rPr lang="en-US" sz="2100" u="none" strike="noStrike" dirty="0">
                <a:solidFill>
                  <a:srgbClr val="191919"/>
                </a:solidFill>
                <a:latin typeface="Montserrat Classic"/>
              </a:rPr>
              <a:t>/datasets/</a:t>
            </a:r>
            <a:r>
              <a:rPr lang="en-US" sz="2100" u="none" strike="noStrike" dirty="0" err="1">
                <a:solidFill>
                  <a:srgbClr val="191919"/>
                </a:solidFill>
                <a:latin typeface="Montserrat Classic"/>
              </a:rPr>
              <a:t>uciml</a:t>
            </a:r>
            <a:r>
              <a:rPr lang="en-US" sz="2100" u="none" strike="noStrike" dirty="0">
                <a:solidFill>
                  <a:srgbClr val="191919"/>
                </a:solidFill>
                <a:latin typeface="Montserrat Classic"/>
              </a:rPr>
              <a:t>/breast-cancer-</a:t>
            </a:r>
            <a:r>
              <a:rPr lang="en-US" sz="2100" u="none" strike="noStrike" dirty="0" err="1">
                <a:solidFill>
                  <a:srgbClr val="191919"/>
                </a:solidFill>
                <a:latin typeface="Montserrat Classic"/>
              </a:rPr>
              <a:t>wisconsin</a:t>
            </a:r>
            <a:r>
              <a:rPr lang="en-US" sz="2100" u="none" strike="noStrike" dirty="0">
                <a:solidFill>
                  <a:srgbClr val="191919"/>
                </a:solidFill>
                <a:latin typeface="Montserrat Classic"/>
              </a:rPr>
              <a:t>-data</a:t>
            </a:r>
          </a:p>
        </p:txBody>
      </p:sp>
      <p:sp>
        <p:nvSpPr>
          <p:cNvPr id="5" name="TextBox 5"/>
          <p:cNvSpPr txBox="1"/>
          <p:nvPr/>
        </p:nvSpPr>
        <p:spPr>
          <a:xfrm>
            <a:off x="1028700" y="4684966"/>
            <a:ext cx="4676765" cy="1074974"/>
          </a:xfrm>
          <a:prstGeom prst="rect">
            <a:avLst/>
          </a:prstGeom>
        </p:spPr>
        <p:txBody>
          <a:bodyPr lIns="0" tIns="0" rIns="0" bIns="0" rtlCol="0" anchor="t">
            <a:spAutoFit/>
          </a:bodyPr>
          <a:lstStyle/>
          <a:p>
            <a:pPr marL="0" lvl="0" indent="0">
              <a:lnSpc>
                <a:spcPts val="2940"/>
              </a:lnSpc>
              <a:spcBef>
                <a:spcPct val="0"/>
              </a:spcBef>
            </a:pPr>
            <a:r>
              <a:rPr lang="en-US" sz="2100" u="none" strike="noStrike" dirty="0">
                <a:solidFill>
                  <a:srgbClr val="191919"/>
                </a:solidFill>
                <a:latin typeface="Montserrat Classic"/>
              </a:rPr>
              <a:t>https://</a:t>
            </a:r>
            <a:r>
              <a:rPr lang="en-US" sz="2100" u="none" strike="noStrike" dirty="0" err="1">
                <a:solidFill>
                  <a:srgbClr val="191919"/>
                </a:solidFill>
                <a:latin typeface="Montserrat Classic"/>
              </a:rPr>
              <a:t>medium.com</a:t>
            </a:r>
            <a:r>
              <a:rPr lang="en-US" sz="2100" u="none" strike="noStrike" dirty="0">
                <a:solidFill>
                  <a:srgbClr val="191919"/>
                </a:solidFill>
                <a:latin typeface="Montserrat Classic"/>
              </a:rPr>
              <a:t>/@</a:t>
            </a:r>
            <a:r>
              <a:rPr lang="en-US" sz="2100" u="none" strike="noStrike" dirty="0" err="1">
                <a:solidFill>
                  <a:srgbClr val="191919"/>
                </a:solidFill>
                <a:latin typeface="Montserrat Classic"/>
              </a:rPr>
              <a:t>hamoyehq</a:t>
            </a:r>
            <a:r>
              <a:rPr lang="en-US" sz="2100" u="none" strike="noStrike" dirty="0">
                <a:solidFill>
                  <a:srgbClr val="191919"/>
                </a:solidFill>
                <a:latin typeface="Montserrat Classic"/>
              </a:rPr>
              <a:t>/breast-cancer-prediction-in-women-d8edecb6047d</a:t>
            </a:r>
          </a:p>
        </p:txBody>
      </p:sp>
      <p:sp>
        <p:nvSpPr>
          <p:cNvPr id="6" name="TextBox 6"/>
          <p:cNvSpPr txBox="1"/>
          <p:nvPr/>
        </p:nvSpPr>
        <p:spPr>
          <a:xfrm>
            <a:off x="1000626" y="7747144"/>
            <a:ext cx="5059131" cy="703078"/>
          </a:xfrm>
          <a:prstGeom prst="rect">
            <a:avLst/>
          </a:prstGeom>
        </p:spPr>
        <p:txBody>
          <a:bodyPr lIns="0" tIns="0" rIns="0" bIns="0" rtlCol="0" anchor="t">
            <a:spAutoFit/>
          </a:bodyPr>
          <a:lstStyle/>
          <a:p>
            <a:pPr marL="0" lvl="0" indent="0">
              <a:lnSpc>
                <a:spcPts val="2940"/>
              </a:lnSpc>
              <a:spcBef>
                <a:spcPct val="0"/>
              </a:spcBef>
            </a:pPr>
            <a:r>
              <a:rPr lang="en-US" sz="2100" u="none" strike="noStrike" dirty="0">
                <a:solidFill>
                  <a:srgbClr val="191919"/>
                </a:solidFill>
                <a:latin typeface="Montserrat Classic"/>
              </a:rPr>
              <a:t>https://</a:t>
            </a:r>
            <a:r>
              <a:rPr lang="en-US" sz="2100" u="none" strike="noStrike" dirty="0" err="1">
                <a:solidFill>
                  <a:srgbClr val="191919"/>
                </a:solidFill>
                <a:latin typeface="Montserrat Classic"/>
              </a:rPr>
              <a:t>ieee-dataport.org</a:t>
            </a:r>
            <a:r>
              <a:rPr lang="en-US" sz="2100" u="none" strike="noStrike" dirty="0">
                <a:solidFill>
                  <a:srgbClr val="191919"/>
                </a:solidFill>
                <a:latin typeface="Montserrat Classic"/>
              </a:rPr>
              <a:t>/open-access/seer-breast-cancer-data</a:t>
            </a:r>
          </a:p>
        </p:txBody>
      </p:sp>
      <p:sp>
        <p:nvSpPr>
          <p:cNvPr id="7" name="Freeform 7"/>
          <p:cNvSpPr/>
          <p:nvPr/>
        </p:nvSpPr>
        <p:spPr>
          <a:xfrm rot="5400000">
            <a:off x="6702218" y="1088955"/>
            <a:ext cx="3164481" cy="1941186"/>
          </a:xfrm>
          <a:custGeom>
            <a:avLst/>
            <a:gdLst/>
            <a:ahLst/>
            <a:cxnLst/>
            <a:rect l="l" t="t" r="r" b="b"/>
            <a:pathLst>
              <a:path w="3164481" h="1941186">
                <a:moveTo>
                  <a:pt x="0" y="0"/>
                </a:moveTo>
                <a:lnTo>
                  <a:pt x="3164480" y="0"/>
                </a:lnTo>
                <a:lnTo>
                  <a:pt x="3164480" y="1941186"/>
                </a:lnTo>
                <a:lnTo>
                  <a:pt x="0" y="1941186"/>
                </a:lnTo>
                <a:lnTo>
                  <a:pt x="0" y="0"/>
                </a:lnTo>
                <a:close/>
              </a:path>
            </a:pathLst>
          </a:custGeom>
          <a:blipFill>
            <a:blip r:embed="rId2">
              <a:extLst>
                <a:ext uri="{96DAC541-7B7A-43D3-8B79-37D633B846F1}">
                  <asvg:svgBlip xmlns:asvg="http://schemas.microsoft.com/office/drawing/2016/SVG/main" r:embed="rId3"/>
                </a:ext>
              </a:extLst>
            </a:blip>
            <a:stretch>
              <a:fillRect t="-152015" b="-48856"/>
            </a:stretch>
          </a:blipFill>
        </p:spPr>
        <p:txBody>
          <a:bodyPr/>
          <a:lstStyle/>
          <a:p>
            <a:endParaRPr lang="en-US"/>
          </a:p>
        </p:txBody>
      </p:sp>
      <p:sp>
        <p:nvSpPr>
          <p:cNvPr id="8" name="Freeform 8"/>
          <p:cNvSpPr/>
          <p:nvPr/>
        </p:nvSpPr>
        <p:spPr>
          <a:xfrm>
            <a:off x="9649067" y="477308"/>
            <a:ext cx="1001899" cy="2914615"/>
          </a:xfrm>
          <a:custGeom>
            <a:avLst/>
            <a:gdLst/>
            <a:ahLst/>
            <a:cxnLst/>
            <a:rect l="l" t="t" r="r" b="b"/>
            <a:pathLst>
              <a:path w="1001899" h="2914615">
                <a:moveTo>
                  <a:pt x="0" y="0"/>
                </a:moveTo>
                <a:lnTo>
                  <a:pt x="1001899" y="0"/>
                </a:lnTo>
                <a:lnTo>
                  <a:pt x="1001899" y="2914615"/>
                </a:lnTo>
                <a:lnTo>
                  <a:pt x="0" y="29146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0578750" y="7158990"/>
            <a:ext cx="2159586" cy="2582465"/>
          </a:xfrm>
          <a:custGeom>
            <a:avLst/>
            <a:gdLst/>
            <a:ahLst/>
            <a:cxnLst/>
            <a:rect l="l" t="t" r="r" b="b"/>
            <a:pathLst>
              <a:path w="2159586" h="2582465">
                <a:moveTo>
                  <a:pt x="0" y="0"/>
                </a:moveTo>
                <a:lnTo>
                  <a:pt x="2159586" y="0"/>
                </a:lnTo>
                <a:lnTo>
                  <a:pt x="2159586" y="2582465"/>
                </a:lnTo>
                <a:lnTo>
                  <a:pt x="0" y="25824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7313865" y="7158990"/>
            <a:ext cx="2769399" cy="2582465"/>
          </a:xfrm>
          <a:custGeom>
            <a:avLst/>
            <a:gdLst/>
            <a:ahLst/>
            <a:cxnLst/>
            <a:rect l="l" t="t" r="r" b="b"/>
            <a:pathLst>
              <a:path w="2769399" h="2582465">
                <a:moveTo>
                  <a:pt x="0" y="0"/>
                </a:moveTo>
                <a:lnTo>
                  <a:pt x="2769399" y="0"/>
                </a:lnTo>
                <a:lnTo>
                  <a:pt x="2769399" y="2582465"/>
                </a:lnTo>
                <a:lnTo>
                  <a:pt x="0" y="25824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13237974" y="7199127"/>
            <a:ext cx="1785939" cy="2502191"/>
          </a:xfrm>
          <a:custGeom>
            <a:avLst/>
            <a:gdLst/>
            <a:ahLst/>
            <a:cxnLst/>
            <a:rect l="l" t="t" r="r" b="b"/>
            <a:pathLst>
              <a:path w="1785939" h="2502191">
                <a:moveTo>
                  <a:pt x="0" y="0"/>
                </a:moveTo>
                <a:lnTo>
                  <a:pt x="1785939" y="0"/>
                </a:lnTo>
                <a:lnTo>
                  <a:pt x="1785939" y="2502191"/>
                </a:lnTo>
                <a:lnTo>
                  <a:pt x="0" y="250219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588222" y="4203700"/>
            <a:ext cx="1839057" cy="2489417"/>
          </a:xfrm>
          <a:custGeom>
            <a:avLst/>
            <a:gdLst/>
            <a:ahLst/>
            <a:cxnLst/>
            <a:rect l="l" t="t" r="r" b="b"/>
            <a:pathLst>
              <a:path w="1839057" h="2489417">
                <a:moveTo>
                  <a:pt x="0" y="0"/>
                </a:moveTo>
                <a:lnTo>
                  <a:pt x="1839057" y="0"/>
                </a:lnTo>
                <a:lnTo>
                  <a:pt x="1839057" y="2489417"/>
                </a:lnTo>
                <a:lnTo>
                  <a:pt x="0" y="248941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5623075" y="7199127"/>
            <a:ext cx="2323910" cy="2502191"/>
          </a:xfrm>
          <a:custGeom>
            <a:avLst/>
            <a:gdLst/>
            <a:ahLst/>
            <a:cxnLst/>
            <a:rect l="l" t="t" r="r" b="b"/>
            <a:pathLst>
              <a:path w="2323910" h="2502191">
                <a:moveTo>
                  <a:pt x="0" y="0"/>
                </a:moveTo>
                <a:lnTo>
                  <a:pt x="2323910" y="0"/>
                </a:lnTo>
                <a:lnTo>
                  <a:pt x="2323910" y="2502191"/>
                </a:lnTo>
                <a:lnTo>
                  <a:pt x="0" y="250219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4" name="Freeform 14"/>
          <p:cNvSpPr/>
          <p:nvPr/>
        </p:nvSpPr>
        <p:spPr>
          <a:xfrm>
            <a:off x="15774624" y="4203700"/>
            <a:ext cx="2336940" cy="2489417"/>
          </a:xfrm>
          <a:custGeom>
            <a:avLst/>
            <a:gdLst/>
            <a:ahLst/>
            <a:cxnLst/>
            <a:rect l="l" t="t" r="r" b="b"/>
            <a:pathLst>
              <a:path w="2336940" h="2489417">
                <a:moveTo>
                  <a:pt x="0" y="0"/>
                </a:moveTo>
                <a:lnTo>
                  <a:pt x="2336940" y="0"/>
                </a:lnTo>
                <a:lnTo>
                  <a:pt x="2336940" y="2489417"/>
                </a:lnTo>
                <a:lnTo>
                  <a:pt x="0" y="248941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5" name="Freeform 15"/>
          <p:cNvSpPr/>
          <p:nvPr/>
        </p:nvSpPr>
        <p:spPr>
          <a:xfrm>
            <a:off x="11123308" y="477308"/>
            <a:ext cx="1027402" cy="2914615"/>
          </a:xfrm>
          <a:custGeom>
            <a:avLst/>
            <a:gdLst/>
            <a:ahLst/>
            <a:cxnLst/>
            <a:rect l="l" t="t" r="r" b="b"/>
            <a:pathLst>
              <a:path w="1027402" h="2914615">
                <a:moveTo>
                  <a:pt x="0" y="0"/>
                </a:moveTo>
                <a:lnTo>
                  <a:pt x="1027402" y="0"/>
                </a:lnTo>
                <a:lnTo>
                  <a:pt x="1027402" y="2914615"/>
                </a:lnTo>
                <a:lnTo>
                  <a:pt x="0" y="291461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6" name="Freeform 16"/>
          <p:cNvSpPr/>
          <p:nvPr/>
        </p:nvSpPr>
        <p:spPr>
          <a:xfrm>
            <a:off x="12623052" y="477308"/>
            <a:ext cx="1039809" cy="2903020"/>
          </a:xfrm>
          <a:custGeom>
            <a:avLst/>
            <a:gdLst/>
            <a:ahLst/>
            <a:cxnLst/>
            <a:rect l="l" t="t" r="r" b="b"/>
            <a:pathLst>
              <a:path w="1039809" h="2903020">
                <a:moveTo>
                  <a:pt x="0" y="0"/>
                </a:moveTo>
                <a:lnTo>
                  <a:pt x="1039808" y="0"/>
                </a:lnTo>
                <a:lnTo>
                  <a:pt x="1039808" y="2903020"/>
                </a:lnTo>
                <a:lnTo>
                  <a:pt x="0" y="290302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7" name="Freeform 17"/>
          <p:cNvSpPr/>
          <p:nvPr/>
        </p:nvSpPr>
        <p:spPr>
          <a:xfrm>
            <a:off x="14135202" y="477308"/>
            <a:ext cx="1114840" cy="2914615"/>
          </a:xfrm>
          <a:custGeom>
            <a:avLst/>
            <a:gdLst/>
            <a:ahLst/>
            <a:cxnLst/>
            <a:rect l="l" t="t" r="r" b="b"/>
            <a:pathLst>
              <a:path w="1114840" h="2914615">
                <a:moveTo>
                  <a:pt x="0" y="0"/>
                </a:moveTo>
                <a:lnTo>
                  <a:pt x="1114841" y="0"/>
                </a:lnTo>
                <a:lnTo>
                  <a:pt x="1114841" y="2914615"/>
                </a:lnTo>
                <a:lnTo>
                  <a:pt x="0" y="291461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8" name="Freeform 18"/>
          <p:cNvSpPr/>
          <p:nvPr/>
        </p:nvSpPr>
        <p:spPr>
          <a:xfrm>
            <a:off x="7313865" y="3938016"/>
            <a:ext cx="852362" cy="2914059"/>
          </a:xfrm>
          <a:custGeom>
            <a:avLst/>
            <a:gdLst/>
            <a:ahLst/>
            <a:cxnLst/>
            <a:rect l="l" t="t" r="r" b="b"/>
            <a:pathLst>
              <a:path w="852362" h="2914059">
                <a:moveTo>
                  <a:pt x="0" y="0"/>
                </a:moveTo>
                <a:lnTo>
                  <a:pt x="852362" y="0"/>
                </a:lnTo>
                <a:lnTo>
                  <a:pt x="852362" y="2914059"/>
                </a:lnTo>
                <a:lnTo>
                  <a:pt x="0" y="2914059"/>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19" name="Freeform 19"/>
          <p:cNvSpPr/>
          <p:nvPr/>
        </p:nvSpPr>
        <p:spPr>
          <a:xfrm>
            <a:off x="15250043" y="658844"/>
            <a:ext cx="2668978" cy="2801408"/>
          </a:xfrm>
          <a:custGeom>
            <a:avLst/>
            <a:gdLst/>
            <a:ahLst/>
            <a:cxnLst/>
            <a:rect l="l" t="t" r="r" b="b"/>
            <a:pathLst>
              <a:path w="2668978" h="2801408">
                <a:moveTo>
                  <a:pt x="0" y="0"/>
                </a:moveTo>
                <a:lnTo>
                  <a:pt x="2668978" y="0"/>
                </a:lnTo>
                <a:lnTo>
                  <a:pt x="2668978" y="2801408"/>
                </a:lnTo>
                <a:lnTo>
                  <a:pt x="0" y="2801408"/>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sp>
        <p:nvSpPr>
          <p:cNvPr id="20" name="Freeform 20"/>
          <p:cNvSpPr/>
          <p:nvPr/>
        </p:nvSpPr>
        <p:spPr>
          <a:xfrm>
            <a:off x="8640365" y="3938016"/>
            <a:ext cx="874053" cy="2925699"/>
          </a:xfrm>
          <a:custGeom>
            <a:avLst/>
            <a:gdLst/>
            <a:ahLst/>
            <a:cxnLst/>
            <a:rect l="l" t="t" r="r" b="b"/>
            <a:pathLst>
              <a:path w="874053" h="2925699">
                <a:moveTo>
                  <a:pt x="0" y="0"/>
                </a:moveTo>
                <a:lnTo>
                  <a:pt x="874053" y="0"/>
                </a:lnTo>
                <a:lnTo>
                  <a:pt x="874053" y="2925699"/>
                </a:lnTo>
                <a:lnTo>
                  <a:pt x="0" y="2925699"/>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US"/>
          </a:p>
        </p:txBody>
      </p:sp>
      <p:sp>
        <p:nvSpPr>
          <p:cNvPr id="21" name="Freeform 21"/>
          <p:cNvSpPr/>
          <p:nvPr/>
        </p:nvSpPr>
        <p:spPr>
          <a:xfrm>
            <a:off x="9988556" y="3938016"/>
            <a:ext cx="1160325" cy="2914059"/>
          </a:xfrm>
          <a:custGeom>
            <a:avLst/>
            <a:gdLst/>
            <a:ahLst/>
            <a:cxnLst/>
            <a:rect l="l" t="t" r="r" b="b"/>
            <a:pathLst>
              <a:path w="1160325" h="2914059">
                <a:moveTo>
                  <a:pt x="0" y="0"/>
                </a:moveTo>
                <a:lnTo>
                  <a:pt x="1160325" y="0"/>
                </a:lnTo>
                <a:lnTo>
                  <a:pt x="1160325" y="2914059"/>
                </a:lnTo>
                <a:lnTo>
                  <a:pt x="0" y="2914059"/>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US"/>
          </a:p>
        </p:txBody>
      </p:sp>
      <p:sp>
        <p:nvSpPr>
          <p:cNvPr id="22" name="Freeform 22"/>
          <p:cNvSpPr/>
          <p:nvPr/>
        </p:nvSpPr>
        <p:spPr>
          <a:xfrm>
            <a:off x="11567384" y="3938016"/>
            <a:ext cx="1649363" cy="2925699"/>
          </a:xfrm>
          <a:custGeom>
            <a:avLst/>
            <a:gdLst/>
            <a:ahLst/>
            <a:cxnLst/>
            <a:rect l="l" t="t" r="r" b="b"/>
            <a:pathLst>
              <a:path w="1649363" h="2925699">
                <a:moveTo>
                  <a:pt x="0" y="0"/>
                </a:moveTo>
                <a:lnTo>
                  <a:pt x="1649363" y="0"/>
                </a:lnTo>
                <a:lnTo>
                  <a:pt x="1649363" y="2925699"/>
                </a:lnTo>
                <a:lnTo>
                  <a:pt x="0" y="2925699"/>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US"/>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1669</TotalTime>
  <Words>792</Words>
  <Application>Microsoft Macintosh PowerPoint</Application>
  <PresentationFormat>Custom</PresentationFormat>
  <Paragraphs>113</Paragraphs>
  <Slides>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Montserrat Classic</vt:lpstr>
      <vt:lpstr>Calibri</vt:lpstr>
      <vt:lpstr>Montserrat Classic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Minimal Illustrated Breast Cancer Healthcare Center Presentation</dc:title>
  <cp:lastModifiedBy>Wang,Shihao</cp:lastModifiedBy>
  <cp:revision>3</cp:revision>
  <dcterms:created xsi:type="dcterms:W3CDTF">2006-08-16T00:00:00Z</dcterms:created>
  <dcterms:modified xsi:type="dcterms:W3CDTF">2023-11-06T20:08:21Z</dcterms:modified>
  <dc:identifier>DAFzSSrjxoU</dc:identifier>
</cp:coreProperties>
</file>